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4" r:id="rId17"/>
    <p:sldId id="272" r:id="rId18"/>
    <p:sldId id="273" r:id="rId19"/>
    <p:sldId id="276" r:id="rId20"/>
    <p:sldId id="275" r:id="rId21"/>
    <p:sldId id="277" r:id="rId22"/>
    <p:sldId id="278" r:id="rId23"/>
    <p:sldId id="282" r:id="rId24"/>
    <p:sldId id="283" r:id="rId25"/>
    <p:sldId id="284" r:id="rId26"/>
    <p:sldId id="285" r:id="rId27"/>
    <p:sldId id="281" r:id="rId28"/>
    <p:sldId id="298" r:id="rId29"/>
    <p:sldId id="287" r:id="rId30"/>
    <p:sldId id="288" r:id="rId31"/>
    <p:sldId id="297" r:id="rId32"/>
    <p:sldId id="28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79" r:id="rId46"/>
    <p:sldId id="311" r:id="rId47"/>
    <p:sldId id="280" r:id="rId48"/>
    <p:sldId id="312" r:id="rId49"/>
    <p:sldId id="313" r:id="rId50"/>
    <p:sldId id="314" r:id="rId51"/>
    <p:sldId id="315" r:id="rId52"/>
    <p:sldId id="289" r:id="rId53"/>
    <p:sldId id="290" r:id="rId54"/>
    <p:sldId id="291" r:id="rId55"/>
    <p:sldId id="320" r:id="rId56"/>
    <p:sldId id="322" r:id="rId57"/>
    <p:sldId id="323" r:id="rId58"/>
    <p:sldId id="324" r:id="rId59"/>
    <p:sldId id="325" r:id="rId60"/>
    <p:sldId id="326" r:id="rId61"/>
    <p:sldId id="292" r:id="rId62"/>
    <p:sldId id="293" r:id="rId63"/>
    <p:sldId id="294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5" r:id="rId72"/>
    <p:sldId id="336" r:id="rId73"/>
    <p:sldId id="337" r:id="rId74"/>
    <p:sldId id="338" r:id="rId75"/>
    <p:sldId id="321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8" r:id="rId103"/>
    <p:sldId id="334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80" r:id="rId202"/>
    <p:sldId id="481" r:id="rId203"/>
    <p:sldId id="482" r:id="rId204"/>
    <p:sldId id="483" r:id="rId205"/>
    <p:sldId id="484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493" r:id="rId215"/>
    <p:sldId id="494" r:id="rId216"/>
    <p:sldId id="495" r:id="rId217"/>
    <p:sldId id="496" r:id="rId218"/>
    <p:sldId id="498" r:id="rId219"/>
    <p:sldId id="502" r:id="rId220"/>
    <p:sldId id="477" r:id="rId221"/>
    <p:sldId id="503" r:id="rId222"/>
    <p:sldId id="504" r:id="rId223"/>
    <p:sldId id="505" r:id="rId224"/>
    <p:sldId id="506" r:id="rId225"/>
    <p:sldId id="507" r:id="rId226"/>
    <p:sldId id="508" r:id="rId227"/>
    <p:sldId id="509" r:id="rId228"/>
    <p:sldId id="510" r:id="rId229"/>
    <p:sldId id="511" r:id="rId230"/>
    <p:sldId id="512" r:id="rId231"/>
    <p:sldId id="516" r:id="rId232"/>
    <p:sldId id="517" r:id="rId233"/>
    <p:sldId id="518" r:id="rId234"/>
    <p:sldId id="519" r:id="rId235"/>
    <p:sldId id="520" r:id="rId236"/>
    <p:sldId id="521" r:id="rId237"/>
    <p:sldId id="522" r:id="rId238"/>
    <p:sldId id="523" r:id="rId239"/>
    <p:sldId id="525" r:id="rId240"/>
    <p:sldId id="526" r:id="rId241"/>
    <p:sldId id="527" r:id="rId242"/>
    <p:sldId id="528" r:id="rId243"/>
    <p:sldId id="534" r:id="rId244"/>
    <p:sldId id="478" r:id="rId245"/>
    <p:sldId id="535" r:id="rId246"/>
    <p:sldId id="536" r:id="rId247"/>
    <p:sldId id="537" r:id="rId248"/>
    <p:sldId id="538" r:id="rId249"/>
    <p:sldId id="539" r:id="rId250"/>
    <p:sldId id="540" r:id="rId251"/>
    <p:sldId id="541" r:id="rId252"/>
    <p:sldId id="542" r:id="rId253"/>
    <p:sldId id="543" r:id="rId254"/>
    <p:sldId id="544" r:id="rId255"/>
    <p:sldId id="545" r:id="rId256"/>
    <p:sldId id="546" r:id="rId257"/>
    <p:sldId id="547" r:id="rId258"/>
    <p:sldId id="548" r:id="rId259"/>
    <p:sldId id="549" r:id="rId260"/>
    <p:sldId id="550" r:id="rId261"/>
    <p:sldId id="551" r:id="rId262"/>
    <p:sldId id="552" r:id="rId263"/>
    <p:sldId id="553" r:id="rId264"/>
    <p:sldId id="554" r:id="rId265"/>
    <p:sldId id="555" r:id="rId266"/>
    <p:sldId id="556" r:id="rId267"/>
    <p:sldId id="557" r:id="rId268"/>
    <p:sldId id="560" r:id="rId269"/>
    <p:sldId id="479" r:id="rId270"/>
    <p:sldId id="565" r:id="rId271"/>
    <p:sldId id="562" r:id="rId272"/>
    <p:sldId id="563" r:id="rId273"/>
    <p:sldId id="564" r:id="rId274"/>
    <p:sldId id="566" r:id="rId275"/>
    <p:sldId id="567" r:id="rId276"/>
    <p:sldId id="568" r:id="rId277"/>
    <p:sldId id="569" r:id="rId278"/>
    <p:sldId id="570" r:id="rId279"/>
    <p:sldId id="571" r:id="rId280"/>
    <p:sldId id="575" r:id="rId281"/>
    <p:sldId id="576" r:id="rId282"/>
    <p:sldId id="577" r:id="rId283"/>
    <p:sldId id="578" r:id="rId284"/>
    <p:sldId id="579" r:id="rId285"/>
    <p:sldId id="580" r:id="rId286"/>
    <p:sldId id="581" r:id="rId287"/>
    <p:sldId id="582" r:id="rId288"/>
    <p:sldId id="583" r:id="rId289"/>
    <p:sldId id="584" r:id="rId290"/>
    <p:sldId id="585" r:id="rId291"/>
    <p:sldId id="586" r:id="rId292"/>
    <p:sldId id="587" r:id="rId293"/>
    <p:sldId id="588" r:id="rId294"/>
    <p:sldId id="589" r:id="rId295"/>
    <p:sldId id="590" r:id="rId296"/>
    <p:sldId id="572" r:id="rId297"/>
    <p:sldId id="591" r:id="rId298"/>
    <p:sldId id="592" r:id="rId299"/>
    <p:sldId id="593" r:id="rId300"/>
    <p:sldId id="594" r:id="rId301"/>
    <p:sldId id="595" r:id="rId302"/>
    <p:sldId id="596" r:id="rId303"/>
    <p:sldId id="597" r:id="rId304"/>
    <p:sldId id="598" r:id="rId305"/>
    <p:sldId id="599" r:id="rId306"/>
    <p:sldId id="600" r:id="rId307"/>
    <p:sldId id="365" r:id="rId308"/>
    <p:sldId id="366" r:id="rId309"/>
    <p:sldId id="367" r:id="rId310"/>
    <p:sldId id="601" r:id="rId311"/>
    <p:sldId id="602" r:id="rId312"/>
    <p:sldId id="603" r:id="rId313"/>
    <p:sldId id="604" r:id="rId314"/>
    <p:sldId id="605" r:id="rId315"/>
    <p:sldId id="606" r:id="rId316"/>
    <p:sldId id="607" r:id="rId317"/>
    <p:sldId id="608" r:id="rId318"/>
    <p:sldId id="609" r:id="rId319"/>
    <p:sldId id="573" r:id="rId320"/>
    <p:sldId id="610" r:id="rId321"/>
    <p:sldId id="611" r:id="rId322"/>
    <p:sldId id="612" r:id="rId323"/>
    <p:sldId id="613" r:id="rId324"/>
    <p:sldId id="614" r:id="rId325"/>
    <p:sldId id="615" r:id="rId326"/>
    <p:sldId id="616" r:id="rId327"/>
    <p:sldId id="617" r:id="rId328"/>
    <p:sldId id="618" r:id="rId329"/>
    <p:sldId id="619" r:id="rId330"/>
    <p:sldId id="422" r:id="rId331"/>
    <p:sldId id="620" r:id="rId332"/>
    <p:sldId id="621" r:id="rId333"/>
    <p:sldId id="622" r:id="rId334"/>
    <p:sldId id="424" r:id="rId335"/>
    <p:sldId id="425" r:id="rId336"/>
    <p:sldId id="423" r:id="rId337"/>
    <p:sldId id="623" r:id="rId338"/>
    <p:sldId id="624" r:id="rId339"/>
    <p:sldId id="625" r:id="rId340"/>
    <p:sldId id="626" r:id="rId341"/>
    <p:sldId id="627" r:id="rId342"/>
    <p:sldId id="628" r:id="rId343"/>
    <p:sldId id="629" r:id="rId344"/>
    <p:sldId id="630" r:id="rId345"/>
    <p:sldId id="631" r:id="rId346"/>
    <p:sldId id="632" r:id="rId347"/>
    <p:sldId id="633" r:id="rId348"/>
    <p:sldId id="634" r:id="rId349"/>
    <p:sldId id="635" r:id="rId350"/>
    <p:sldId id="636" r:id="rId351"/>
    <p:sldId id="637" r:id="rId352"/>
    <p:sldId id="574" r:id="rId353"/>
    <p:sldId id="638" r:id="rId354"/>
    <p:sldId id="639" r:id="rId355"/>
    <p:sldId id="640" r:id="rId356"/>
    <p:sldId id="641" r:id="rId357"/>
    <p:sldId id="642" r:id="rId358"/>
    <p:sldId id="643" r:id="rId359"/>
    <p:sldId id="644" r:id="rId360"/>
    <p:sldId id="645" r:id="rId361"/>
    <p:sldId id="649" r:id="rId362"/>
    <p:sldId id="650" r:id="rId363"/>
    <p:sldId id="651" r:id="rId364"/>
    <p:sldId id="652" r:id="rId365"/>
    <p:sldId id="653" r:id="rId366"/>
    <p:sldId id="654" r:id="rId367"/>
    <p:sldId id="655" r:id="rId368"/>
    <p:sldId id="656" r:id="rId369"/>
    <p:sldId id="657" r:id="rId370"/>
    <p:sldId id="658" r:id="rId371"/>
    <p:sldId id="659" r:id="rId372"/>
    <p:sldId id="660" r:id="rId373"/>
    <p:sldId id="661" r:id="rId374"/>
    <p:sldId id="662" r:id="rId375"/>
    <p:sldId id="663" r:id="rId376"/>
    <p:sldId id="664" r:id="rId377"/>
    <p:sldId id="665" r:id="rId378"/>
    <p:sldId id="666" r:id="rId379"/>
    <p:sldId id="667" r:id="rId380"/>
    <p:sldId id="668" r:id="rId381"/>
    <p:sldId id="671" r:id="rId382"/>
    <p:sldId id="646" r:id="rId383"/>
    <p:sldId id="672" r:id="rId384"/>
    <p:sldId id="398" r:id="rId385"/>
    <p:sldId id="399" r:id="rId386"/>
    <p:sldId id="400" r:id="rId387"/>
    <p:sldId id="401" r:id="rId388"/>
    <p:sldId id="673" r:id="rId389"/>
    <p:sldId id="674" r:id="rId390"/>
    <p:sldId id="675" r:id="rId391"/>
    <p:sldId id="676" r:id="rId392"/>
    <p:sldId id="677" r:id="rId393"/>
    <p:sldId id="678" r:id="rId394"/>
    <p:sldId id="679" r:id="rId395"/>
    <p:sldId id="680" r:id="rId396"/>
    <p:sldId id="681" r:id="rId397"/>
    <p:sldId id="682" r:id="rId398"/>
    <p:sldId id="683" r:id="rId399"/>
    <p:sldId id="684" r:id="rId400"/>
    <p:sldId id="685" r:id="rId401"/>
    <p:sldId id="688" r:id="rId402"/>
    <p:sldId id="647" r:id="rId403"/>
    <p:sldId id="689" r:id="rId404"/>
    <p:sldId id="690" r:id="rId405"/>
    <p:sldId id="691" r:id="rId406"/>
    <p:sldId id="692" r:id="rId407"/>
    <p:sldId id="693" r:id="rId408"/>
    <p:sldId id="694" r:id="rId409"/>
    <p:sldId id="695" r:id="rId410"/>
    <p:sldId id="696" r:id="rId411"/>
    <p:sldId id="697" r:id="rId412"/>
    <p:sldId id="698" r:id="rId413"/>
    <p:sldId id="699" r:id="rId414"/>
    <p:sldId id="700" r:id="rId415"/>
    <p:sldId id="701" r:id="rId416"/>
    <p:sldId id="702" r:id="rId417"/>
    <p:sldId id="703" r:id="rId418"/>
    <p:sldId id="704" r:id="rId419"/>
    <p:sldId id="705" r:id="rId420"/>
    <p:sldId id="706" r:id="rId421"/>
    <p:sldId id="707" r:id="rId422"/>
    <p:sldId id="708" r:id="rId423"/>
    <p:sldId id="461" r:id="rId424"/>
    <p:sldId id="709" r:id="rId425"/>
    <p:sldId id="710" r:id="rId426"/>
    <p:sldId id="711" r:id="rId427"/>
    <p:sldId id="713" r:id="rId428"/>
    <p:sldId id="714" r:id="rId429"/>
    <p:sldId id="715" r:id="rId430"/>
    <p:sldId id="716" r:id="rId431"/>
    <p:sldId id="717" r:id="rId432"/>
    <p:sldId id="718" r:id="rId433"/>
    <p:sldId id="719" r:id="rId434"/>
    <p:sldId id="720" r:id="rId435"/>
    <p:sldId id="721" r:id="rId436"/>
    <p:sldId id="726" r:id="rId437"/>
    <p:sldId id="648" r:id="rId438"/>
    <p:sldId id="727" r:id="rId439"/>
    <p:sldId id="728" r:id="rId440"/>
    <p:sldId id="729" r:id="rId441"/>
    <p:sldId id="730" r:id="rId442"/>
    <p:sldId id="734" r:id="rId443"/>
    <p:sldId id="735" r:id="rId444"/>
    <p:sldId id="731" r:id="rId445"/>
    <p:sldId id="732" r:id="rId446"/>
    <p:sldId id="733" r:id="rId447"/>
    <p:sldId id="736" r:id="rId448"/>
    <p:sldId id="737" r:id="rId449"/>
    <p:sldId id="738" r:id="rId450"/>
    <p:sldId id="739" r:id="rId451"/>
    <p:sldId id="740" r:id="rId452"/>
    <p:sldId id="744" r:id="rId453"/>
    <p:sldId id="745" r:id="rId454"/>
    <p:sldId id="746" r:id="rId455"/>
    <p:sldId id="747" r:id="rId456"/>
    <p:sldId id="748" r:id="rId457"/>
    <p:sldId id="749" r:id="rId458"/>
    <p:sldId id="750" r:id="rId459"/>
    <p:sldId id="751" r:id="rId460"/>
    <p:sldId id="752" r:id="rId461"/>
    <p:sldId id="753" r:id="rId462"/>
    <p:sldId id="754" r:id="rId463"/>
    <p:sldId id="808" r:id="rId464"/>
    <p:sldId id="755" r:id="rId465"/>
    <p:sldId id="756" r:id="rId466"/>
    <p:sldId id="757" r:id="rId467"/>
    <p:sldId id="758" r:id="rId468"/>
    <p:sldId id="759" r:id="rId469"/>
    <p:sldId id="760" r:id="rId470"/>
    <p:sldId id="761" r:id="rId471"/>
    <p:sldId id="762" r:id="rId472"/>
    <p:sldId id="741" r:id="rId473"/>
    <p:sldId id="763" r:id="rId474"/>
    <p:sldId id="764" r:id="rId475"/>
    <p:sldId id="765" r:id="rId476"/>
    <p:sldId id="766" r:id="rId477"/>
    <p:sldId id="768" r:id="rId478"/>
    <p:sldId id="769" r:id="rId479"/>
    <p:sldId id="770" r:id="rId480"/>
    <p:sldId id="771" r:id="rId481"/>
    <p:sldId id="772" r:id="rId482"/>
    <p:sldId id="773" r:id="rId483"/>
    <p:sldId id="774" r:id="rId484"/>
    <p:sldId id="775" r:id="rId485"/>
    <p:sldId id="776" r:id="rId486"/>
    <p:sldId id="777" r:id="rId487"/>
    <p:sldId id="778" r:id="rId488"/>
    <p:sldId id="779" r:id="rId489"/>
    <p:sldId id="780" r:id="rId490"/>
    <p:sldId id="781" r:id="rId491"/>
    <p:sldId id="782" r:id="rId492"/>
    <p:sldId id="742" r:id="rId493"/>
    <p:sldId id="783" r:id="rId494"/>
    <p:sldId id="499" r:id="rId495"/>
    <p:sldId id="500" r:id="rId496"/>
    <p:sldId id="501" r:id="rId497"/>
    <p:sldId id="784" r:id="rId498"/>
    <p:sldId id="785" r:id="rId499"/>
    <p:sldId id="786" r:id="rId500"/>
    <p:sldId id="787" r:id="rId501"/>
    <p:sldId id="788" r:id="rId502"/>
    <p:sldId id="789" r:id="rId503"/>
    <p:sldId id="790" r:id="rId504"/>
    <p:sldId id="791" r:id="rId505"/>
    <p:sldId id="792" r:id="rId506"/>
    <p:sldId id="793" r:id="rId507"/>
    <p:sldId id="794" r:id="rId508"/>
    <p:sldId id="497" r:id="rId509"/>
    <p:sldId id="795" r:id="rId510"/>
    <p:sldId id="796" r:id="rId511"/>
    <p:sldId id="797" r:id="rId512"/>
    <p:sldId id="798" r:id="rId513"/>
    <p:sldId id="799" r:id="rId514"/>
    <p:sldId id="800" r:id="rId515"/>
    <p:sldId id="801" r:id="rId516"/>
    <p:sldId id="513" r:id="rId517"/>
    <p:sldId id="514" r:id="rId518"/>
    <p:sldId id="802" r:id="rId519"/>
    <p:sldId id="803" r:id="rId520"/>
    <p:sldId id="804" r:id="rId521"/>
    <p:sldId id="805" r:id="rId522"/>
    <p:sldId id="515" r:id="rId523"/>
    <p:sldId id="806" r:id="rId524"/>
    <p:sldId id="807" r:id="rId525"/>
    <p:sldId id="524" r:id="rId526"/>
    <p:sldId id="743" r:id="rId527"/>
    <p:sldId id="809" r:id="rId528"/>
    <p:sldId id="810" r:id="rId529"/>
    <p:sldId id="811" r:id="rId530"/>
    <p:sldId id="812" r:id="rId531"/>
    <p:sldId id="813" r:id="rId532"/>
    <p:sldId id="814" r:id="rId533"/>
    <p:sldId id="815" r:id="rId534"/>
    <p:sldId id="816" r:id="rId535"/>
    <p:sldId id="817" r:id="rId536"/>
    <p:sldId id="818" r:id="rId537"/>
    <p:sldId id="819" r:id="rId538"/>
    <p:sldId id="823" r:id="rId539"/>
    <p:sldId id="824" r:id="rId540"/>
    <p:sldId id="825" r:id="rId541"/>
    <p:sldId id="826" r:id="rId542"/>
    <p:sldId id="827" r:id="rId543"/>
    <p:sldId id="828" r:id="rId544"/>
    <p:sldId id="829" r:id="rId545"/>
    <p:sldId id="830" r:id="rId546"/>
    <p:sldId id="831" r:id="rId547"/>
    <p:sldId id="832" r:id="rId548"/>
    <p:sldId id="833" r:id="rId549"/>
    <p:sldId id="834" r:id="rId550"/>
    <p:sldId id="835" r:id="rId551"/>
    <p:sldId id="836" r:id="rId552"/>
    <p:sldId id="837" r:id="rId553"/>
    <p:sldId id="838" r:id="rId554"/>
    <p:sldId id="820" r:id="rId555"/>
    <p:sldId id="839" r:id="rId556"/>
    <p:sldId id="840" r:id="rId557"/>
    <p:sldId id="841" r:id="rId558"/>
    <p:sldId id="842" r:id="rId559"/>
    <p:sldId id="843" r:id="rId560"/>
    <p:sldId id="844" r:id="rId561"/>
    <p:sldId id="845" r:id="rId562"/>
    <p:sldId id="846" r:id="rId563"/>
    <p:sldId id="847" r:id="rId564"/>
    <p:sldId id="848" r:id="rId565"/>
    <p:sldId id="849" r:id="rId566"/>
    <p:sldId id="850" r:id="rId567"/>
    <p:sldId id="851" r:id="rId568"/>
    <p:sldId id="852" r:id="rId569"/>
    <p:sldId id="853" r:id="rId570"/>
    <p:sldId id="854" r:id="rId571"/>
    <p:sldId id="855" r:id="rId572"/>
    <p:sldId id="856" r:id="rId573"/>
    <p:sldId id="857" r:id="rId574"/>
    <p:sldId id="858" r:id="rId575"/>
    <p:sldId id="859" r:id="rId576"/>
    <p:sldId id="860" r:id="rId577"/>
    <p:sldId id="821" r:id="rId578"/>
    <p:sldId id="861" r:id="rId579"/>
    <p:sldId id="533" r:id="rId580"/>
    <p:sldId id="862" r:id="rId581"/>
    <p:sldId id="863" r:id="rId582"/>
    <p:sldId id="864" r:id="rId583"/>
    <p:sldId id="529" r:id="rId584"/>
    <p:sldId id="530" r:id="rId585"/>
    <p:sldId id="531" r:id="rId586"/>
    <p:sldId id="865" r:id="rId587"/>
    <p:sldId id="866" r:id="rId588"/>
    <p:sldId id="867" r:id="rId589"/>
    <p:sldId id="868" r:id="rId590"/>
    <p:sldId id="869" r:id="rId591"/>
    <p:sldId id="870" r:id="rId592"/>
    <p:sldId id="871" r:id="rId593"/>
    <p:sldId id="872" r:id="rId594"/>
    <p:sldId id="873" r:id="rId595"/>
    <p:sldId id="874" r:id="rId596"/>
    <p:sldId id="875" r:id="rId597"/>
    <p:sldId id="876" r:id="rId598"/>
    <p:sldId id="877" r:id="rId599"/>
    <p:sldId id="878" r:id="rId600"/>
    <p:sldId id="879" r:id="rId601"/>
    <p:sldId id="880" r:id="rId602"/>
    <p:sldId id="881" r:id="rId603"/>
    <p:sldId id="882" r:id="rId604"/>
    <p:sldId id="558" r:id="rId605"/>
    <p:sldId id="559" r:id="rId606"/>
    <p:sldId id="822" r:id="rId607"/>
    <p:sldId id="883" r:id="rId608"/>
    <p:sldId id="884" r:id="rId609"/>
    <p:sldId id="885" r:id="rId610"/>
    <p:sldId id="886" r:id="rId611"/>
    <p:sldId id="887" r:id="rId612"/>
    <p:sldId id="888" r:id="rId613"/>
    <p:sldId id="890" r:id="rId614"/>
    <p:sldId id="892" r:id="rId615"/>
    <p:sldId id="894" r:id="rId616"/>
    <p:sldId id="895" r:id="rId6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AF49A6-2962-48CE-A297-ADD38C115390}">
          <p14:sldIdLst>
            <p14:sldId id="256"/>
          </p14:sldIdLst>
        </p14:section>
        <p14:section name="База" id="{F090C4FA-21BB-46B0-A7D7-A003BFFB14D9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70"/>
            <p14:sldId id="264"/>
            <p14:sldId id="266"/>
            <p14:sldId id="267"/>
            <p14:sldId id="268"/>
            <p14:sldId id="269"/>
            <p14:sldId id="271"/>
            <p14:sldId id="274"/>
            <p14:sldId id="272"/>
            <p14:sldId id="273"/>
            <p14:sldId id="276"/>
            <p14:sldId id="275"/>
            <p14:sldId id="277"/>
            <p14:sldId id="278"/>
            <p14:sldId id="282"/>
            <p14:sldId id="283"/>
            <p14:sldId id="284"/>
            <p14:sldId id="285"/>
            <p14:sldId id="281"/>
            <p14:sldId id="298"/>
            <p14:sldId id="287"/>
            <p14:sldId id="288"/>
            <p14:sldId id="297"/>
            <p14:sldId id="286"/>
            <p14:sldId id="299"/>
            <p14:sldId id="300"/>
            <p14:sldId id="301"/>
            <p14:sldId id="302"/>
            <p14:sldId id="303"/>
          </p14:sldIdLst>
        </p14:section>
        <p14:section name="Билет 1" id="{42A3C9FE-204C-4437-931C-F18309F1F2F6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279"/>
            <p14:sldId id="311"/>
            <p14:sldId id="280"/>
            <p14:sldId id="312"/>
            <p14:sldId id="313"/>
            <p14:sldId id="314"/>
            <p14:sldId id="315"/>
            <p14:sldId id="289"/>
            <p14:sldId id="290"/>
            <p14:sldId id="291"/>
            <p14:sldId id="320"/>
            <p14:sldId id="322"/>
            <p14:sldId id="323"/>
            <p14:sldId id="324"/>
            <p14:sldId id="325"/>
            <p14:sldId id="326"/>
            <p14:sldId id="292"/>
            <p14:sldId id="293"/>
            <p14:sldId id="29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2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34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Билет 2" id="{BD3C3DAE-D848-403B-965B-1C506364A41A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Билет 3" id="{B7137B53-6277-441F-8FB2-9AFC9F477F81}">
          <p14:sldIdLst>
            <p14:sldId id="475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502"/>
            <p14:sldId id="477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6"/>
            <p14:sldId id="527"/>
            <p14:sldId id="528"/>
            <p14:sldId id="534"/>
            <p14:sldId id="47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0"/>
            <p14:sldId id="479"/>
            <p14:sldId id="565"/>
            <p14:sldId id="562"/>
            <p14:sldId id="563"/>
            <p14:sldId id="564"/>
            <p14:sldId id="566"/>
            <p14:sldId id="567"/>
            <p14:sldId id="568"/>
            <p14:sldId id="569"/>
          </p14:sldIdLst>
        </p14:section>
        <p14:section name="Билет 4" id="{4C4A83DF-5BF0-4F60-823A-2A2DFDE31A4B}">
          <p14:sldIdLst>
            <p14:sldId id="570"/>
            <p14:sldId id="571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72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365"/>
            <p14:sldId id="366"/>
            <p14:sldId id="367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73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422"/>
            <p14:sldId id="620"/>
            <p14:sldId id="621"/>
            <p14:sldId id="622"/>
            <p14:sldId id="424"/>
            <p14:sldId id="425"/>
            <p14:sldId id="423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574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Билет 5" id="{18FD33B9-6195-46A7-921C-4682B261745E}">
          <p14:sldIdLst>
            <p14:sldId id="644"/>
            <p14:sldId id="645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1"/>
            <p14:sldId id="646"/>
            <p14:sldId id="672"/>
            <p14:sldId id="398"/>
            <p14:sldId id="399"/>
            <p14:sldId id="400"/>
            <p14:sldId id="401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8"/>
            <p14:sldId id="647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461"/>
            <p14:sldId id="709"/>
            <p14:sldId id="710"/>
            <p14:sldId id="711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648"/>
            <p14:sldId id="727"/>
            <p14:sldId id="728"/>
            <p14:sldId id="729"/>
            <p14:sldId id="730"/>
            <p14:sldId id="734"/>
            <p14:sldId id="735"/>
            <p14:sldId id="731"/>
            <p14:sldId id="732"/>
            <p14:sldId id="733"/>
            <p14:sldId id="736"/>
            <p14:sldId id="737"/>
            <p14:sldId id="738"/>
          </p14:sldIdLst>
        </p14:section>
        <p14:section name="Билет 6" id="{033EDC65-07CB-4A90-8E19-9FD11A0E90B0}">
          <p14:sldIdLst>
            <p14:sldId id="739"/>
            <p14:sldId id="740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808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41"/>
            <p14:sldId id="763"/>
            <p14:sldId id="764"/>
            <p14:sldId id="765"/>
            <p14:sldId id="766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42"/>
            <p14:sldId id="783"/>
            <p14:sldId id="499"/>
            <p14:sldId id="500"/>
            <p14:sldId id="501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497"/>
            <p14:sldId id="795"/>
            <p14:sldId id="796"/>
            <p14:sldId id="797"/>
            <p14:sldId id="798"/>
            <p14:sldId id="799"/>
            <p14:sldId id="800"/>
            <p14:sldId id="801"/>
            <p14:sldId id="513"/>
            <p14:sldId id="514"/>
            <p14:sldId id="802"/>
            <p14:sldId id="803"/>
            <p14:sldId id="804"/>
            <p14:sldId id="805"/>
            <p14:sldId id="515"/>
            <p14:sldId id="806"/>
            <p14:sldId id="807"/>
            <p14:sldId id="524"/>
            <p14:sldId id="743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</p14:sldIdLst>
        </p14:section>
        <p14:section name="Билет 7" id="{0B251A61-CFB5-4765-B897-B7165E2998F2}">
          <p14:sldIdLst>
            <p14:sldId id="818"/>
            <p14:sldId id="819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20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21"/>
            <p14:sldId id="861"/>
            <p14:sldId id="533"/>
            <p14:sldId id="862"/>
            <p14:sldId id="863"/>
            <p14:sldId id="864"/>
            <p14:sldId id="529"/>
            <p14:sldId id="530"/>
            <p14:sldId id="531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558"/>
            <p14:sldId id="559"/>
            <p14:sldId id="822"/>
            <p14:sldId id="883"/>
            <p14:sldId id="884"/>
            <p14:sldId id="885"/>
            <p14:sldId id="886"/>
            <p14:sldId id="887"/>
            <p14:sldId id="888"/>
            <p14:sldId id="890"/>
            <p14:sldId id="892"/>
            <p14:sldId id="894"/>
            <p14:sldId id="8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80638" autoAdjust="0"/>
  </p:normalViewPr>
  <p:slideViewPr>
    <p:cSldViewPr snapToGrid="0">
      <p:cViewPr varScale="1">
        <p:scale>
          <a:sx n="91" d="100"/>
          <a:sy n="91" d="100"/>
        </p:scale>
        <p:origin x="128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viewProps" Target="viewProps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presProps" Target="pres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notesMaster" Target="notesMasters/notesMaster1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tableStyles" Target="tableStyles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FEBDE-2FFA-48D9-B7B0-0819653732F3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00A50-B9DE-4A89-B154-84CEF82C56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КОРРЕСПОНДЕНЦИЯ ВАЖНО – СЧЕТ ПО ДЕБЕТУ И КРЕДИТУ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2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НЕ РасходнаяНакладнаяСписокНоменклатуры.Номенклатура.ВидНоменклатуры =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УправленческийОстаткиПоСрокамГодности.Субконто2 КАК </a:t>
            </a:r>
            <a:r>
              <a:rPr lang="ru-RU" dirty="0" err="1"/>
              <a:t>СрокГодности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УправленческийОстаткиПоСрокамГодности.КоличествоОстаток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КоличествоОстатокПоТовару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СуммаОстатокПоТовару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ВидыСубконтоСрокиГодности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УправленческийОстаткиПоСрокамГодности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УправленческийОстаткиПоСрокамГодности.Субконто1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КоличествоОстатокПоСрокуГодности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КоличествоОстатокПоТовару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СуммаОстатокПоТовару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ВидыСубконтоСрокиГодности.Добавить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ВидыСубконтоСрокиГодности</a:t>
            </a:r>
            <a:r>
              <a:rPr lang="ru-RU" dirty="0"/>
              <a:t>", </a:t>
            </a:r>
            <a:r>
              <a:rPr lang="ru-RU" dirty="0" err="1"/>
              <a:t>ВидыСубконтоСрокиГодности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</a:t>
            </a:r>
            <a:r>
              <a:rPr lang="ru-RU" dirty="0"/>
              <a:t>",  </a:t>
            </a:r>
            <a:r>
              <a:rPr lang="ru-RU" dirty="0" err="1"/>
              <a:t>ВидыСубконтоНоменклатура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ВыборкаДетальныеЗаписи.КоличествоОстатокПоСрокуГодности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И</a:t>
            </a:r>
          </a:p>
          <a:p>
            <a:r>
              <a:rPr lang="ru-RU" dirty="0"/>
              <a:t>				 Количество = </a:t>
            </a:r>
            <a:r>
              <a:rPr lang="ru-RU" dirty="0" err="1"/>
              <a:t>КоличествоСписать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ВыборкаНоменклатура.СуммаОстатокПоТовару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ВыборкаНоменклатура.КоличествоОстатокПоТовару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ВыборкаДетальныеЗаписи.СрокГодности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5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96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Рассчитать(Команда)</a:t>
            </a:r>
          </a:p>
          <a:p>
            <a:r>
              <a:rPr lang="ru-RU" dirty="0"/>
              <a:t>	</a:t>
            </a:r>
            <a:r>
              <a:rPr lang="ru-RU" dirty="0" err="1"/>
              <a:t>РассчитатьНаСервере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Объект.Ссылка.Пустая</a:t>
            </a:r>
            <a:r>
              <a:rPr lang="ru-RU" dirty="0"/>
              <a:t>()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должен быть записан, если вы хотите рассчитать начисления";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ДокОбъект.ЗаписатьДанныеВРегистры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ДокОбъект.РассчитатьНачисления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ЗначениеВРеквизитФормы</a:t>
            </a:r>
            <a:r>
              <a:rPr lang="ru-RU" dirty="0"/>
              <a:t>(</a:t>
            </a:r>
            <a:r>
              <a:rPr lang="ru-RU" dirty="0" err="1"/>
              <a:t>ДокОбъект</a:t>
            </a:r>
            <a:r>
              <a:rPr lang="ru-RU" dirty="0"/>
              <a:t>, "Объект");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5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данных в документе";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ПараметрыРасчета</a:t>
            </a:r>
            <a:r>
              <a:rPr lang="ru-RU" dirty="0"/>
              <a:t> = Новый Структура("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НачалоМесяца</a:t>
            </a:r>
            <a:r>
              <a:rPr lang="ru-RU" dirty="0"/>
              <a:t>(Дата));	</a:t>
            </a:r>
          </a:p>
          <a:p>
            <a:r>
              <a:rPr lang="ru-RU" dirty="0"/>
              <a:t>	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ЗаписатьДанныеВРегистры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РассчитатьНачисления</a:t>
            </a:r>
            <a:r>
              <a:rPr lang="ru-RU" dirty="0"/>
              <a:t>(</a:t>
            </a:r>
            <a:r>
              <a:rPr lang="ru-RU" dirty="0" err="1"/>
              <a:t>ПараметрыРасчета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ДатаНачалаУчетаВБазе</a:t>
            </a:r>
            <a:r>
              <a:rPr lang="ru-RU" dirty="0"/>
              <a:t> = </a:t>
            </a:r>
            <a:r>
              <a:rPr lang="ru-RU" dirty="0" err="1"/>
              <a:t>Константы.ДатаНачалаУчетаВБазе.Получить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ДатаНачалаУчетаВБазе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дата начала учета в базе";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                  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ПараметрыРасчета.ПериодРегистрации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ОсновныеНачисления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&amp;</a:t>
            </a:r>
            <a:r>
              <a:rPr lang="ru-RU" dirty="0" err="1"/>
              <a:t>ДатаНачалаУчетаВБазе</a:t>
            </a:r>
            <a:r>
              <a:rPr lang="ru-RU" dirty="0"/>
              <a:t> &gt; ДополнительныеНачисленияБазаОсновныеНачисления.Сотрудник.ДатаПриема</a:t>
            </a:r>
          </a:p>
          <a:p>
            <a:r>
              <a:rPr lang="ru-RU" dirty="0"/>
              <a:t>		|			ТОГДА (РАЗНОСТЬДАТ(&amp;</a:t>
            </a:r>
            <a:r>
              <a:rPr lang="ru-RU" dirty="0" err="1"/>
              <a:t>ДатаНачалаУчетаВБазе</a:t>
            </a:r>
            <a:r>
              <a:rPr lang="ru-RU" dirty="0"/>
              <a:t>, &amp;</a:t>
            </a:r>
            <a:r>
              <a:rPr lang="ru-RU" dirty="0" err="1"/>
              <a:t>ПериодРегистрации</a:t>
            </a:r>
            <a:r>
              <a:rPr lang="ru-RU" dirty="0"/>
              <a:t>, ДЕНЬ) + ДополнительныеНачисленияБазаОсновныеНачисления.Сотрудник.НачальныйСтажВДнях) / 365</a:t>
            </a:r>
          </a:p>
          <a:p>
            <a:r>
              <a:rPr lang="ru-RU" dirty="0"/>
              <a:t>		|		ИНАЧЕ РАЗНОСТЬДАТ(ДополнительныеНачисленияБазаОсновныеНачисления.Сотрудник.ДатаПриема, &amp;</a:t>
            </a:r>
            <a:r>
              <a:rPr lang="ru-RU" dirty="0" err="1"/>
              <a:t>ПериодРегистрации</a:t>
            </a:r>
            <a:r>
              <a:rPr lang="ru-RU" dirty="0"/>
              <a:t>, ДЕНЬ) / 365</a:t>
            </a:r>
          </a:p>
          <a:p>
            <a:r>
              <a:rPr lang="ru-RU" dirty="0"/>
              <a:t>		|	КОНЕЦ КАК Стаж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, Регистратор = &amp;Регистратор)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втНачисления.БазаНачислений</a:t>
            </a:r>
            <a:r>
              <a:rPr lang="ru-RU" dirty="0"/>
              <a:t>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втНачисления.Стаж</a:t>
            </a:r>
            <a:r>
              <a:rPr lang="ru-RU" dirty="0"/>
              <a:t> КАК Стаж,</a:t>
            </a:r>
          </a:p>
          <a:p>
            <a:r>
              <a:rPr lang="ru-RU" dirty="0"/>
              <a:t>		|	ЕСТЬNULL(</a:t>
            </a:r>
            <a:r>
              <a:rPr lang="ru-RU" dirty="0" err="1"/>
              <a:t>ШкалаПроцентовПремииОтСтажа.Процент</a:t>
            </a:r>
            <a:r>
              <a:rPr lang="ru-RU" dirty="0"/>
              <a:t>, 0) КАК Процент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РегистрСведений.ШкалаПроцентовПремииОтСтажа</a:t>
            </a:r>
            <a:r>
              <a:rPr lang="ru-RU" dirty="0"/>
              <a:t> КАК </a:t>
            </a:r>
            <a:r>
              <a:rPr lang="ru-RU" dirty="0" err="1"/>
              <a:t>ШкалаПроцентовПремииОтСтажа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втНачисления.Стаж</a:t>
            </a:r>
            <a:r>
              <a:rPr lang="ru-RU" dirty="0"/>
              <a:t> &gt;= </a:t>
            </a:r>
            <a:r>
              <a:rPr lang="ru-RU" dirty="0" err="1"/>
              <a:t>ШкалаПроцентовПремииОтСтажа.СтажОт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втНачисления.Стаж</a:t>
            </a:r>
            <a:r>
              <a:rPr lang="ru-RU" dirty="0"/>
              <a:t> &lt; </a:t>
            </a:r>
            <a:r>
              <a:rPr lang="ru-RU" dirty="0" err="1"/>
              <a:t>ШкалаПроцентовПремииОтСтажа.СтажДо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ДатаНачалаУчетаВБазе</a:t>
            </a:r>
            <a:r>
              <a:rPr lang="ru-RU" dirty="0"/>
              <a:t>", </a:t>
            </a:r>
            <a:r>
              <a:rPr lang="ru-RU" dirty="0" err="1"/>
              <a:t>ДатаНачалаУчетаВБазе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</a:t>
            </a:r>
            <a:r>
              <a:rPr lang="ru-RU" dirty="0"/>
              <a:t> = </a:t>
            </a:r>
            <a:r>
              <a:rPr lang="ru-RU" dirty="0" err="1"/>
              <a:t>ДополнительныеНачисления</a:t>
            </a:r>
            <a:r>
              <a:rPr lang="ru-RU" dirty="0"/>
              <a:t>[</a:t>
            </a:r>
            <a:r>
              <a:rPr lang="ru-RU" dirty="0" err="1"/>
              <a:t>Движение.НомерСтроки</a:t>
            </a:r>
            <a:r>
              <a:rPr lang="ru-RU" dirty="0"/>
              <a:t> - 1];</a:t>
            </a:r>
          </a:p>
          <a:p>
            <a:r>
              <a:rPr lang="ru-RU" dirty="0"/>
              <a:t>			</a:t>
            </a:r>
            <a:r>
              <a:rPr lang="ru-RU" dirty="0" err="1"/>
              <a:t>СтрокаТаблицы.Результат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Выборка.Процент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СтрокаТаблицы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Партия в </a:t>
            </a:r>
            <a:r>
              <a:rPr lang="ru-RU" dirty="0" err="1"/>
              <a:t>тч</a:t>
            </a:r>
            <a:r>
              <a:rPr lang="ru-RU" dirty="0"/>
              <a:t> расходной, Партия и себестоимость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Оборотный </a:t>
            </a:r>
            <a:r>
              <a:rPr lang="ru-RU" dirty="0" err="1"/>
              <a:t>рн</a:t>
            </a:r>
            <a:r>
              <a:rPr lang="ru-RU" dirty="0"/>
              <a:t> Продажи с тремя ресурсами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дубли запросом, Создать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выполнить запрос (Получить </a:t>
            </a:r>
            <a:r>
              <a:rPr lang="ru-RU" dirty="0" err="1"/>
              <a:t>тч</a:t>
            </a:r>
            <a:r>
              <a:rPr lang="ru-RU" dirty="0"/>
              <a:t> товары сгруппированные, соединить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 и Партии, итоги по номенклатуре), проходим по выборке, инициализируем </a:t>
            </a:r>
            <a:r>
              <a:rPr lang="ru-RU" dirty="0" err="1"/>
              <a:t>итогосебестоимость</a:t>
            </a:r>
            <a:r>
              <a:rPr lang="ru-RU" dirty="0"/>
              <a:t>, в детальных записях проверяем остатки, считаем себестоимость, заполняем движения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, формируем </a:t>
            </a:r>
            <a:r>
              <a:rPr lang="ru-RU" dirty="0" err="1"/>
              <a:t>итогосебестоимость</a:t>
            </a:r>
            <a:r>
              <a:rPr lang="ru-RU" dirty="0"/>
              <a:t>, в верхней выборке заполняем движения по </a:t>
            </a:r>
            <a:r>
              <a:rPr lang="ru-RU" dirty="0" err="1"/>
              <a:t>рн</a:t>
            </a:r>
            <a:r>
              <a:rPr lang="ru-RU" dirty="0"/>
              <a:t> Продажи</a:t>
            </a:r>
          </a:p>
          <a:p>
            <a:r>
              <a:rPr lang="ru-RU" dirty="0"/>
              <a:t>Отчет: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рн</a:t>
            </a:r>
            <a:r>
              <a:rPr lang="ru-RU" dirty="0"/>
              <a:t> Продажи (Периодичность Авто)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признак учета субконто суммовой (в </a:t>
            </a:r>
            <a:r>
              <a:rPr lang="ru-RU" dirty="0" err="1"/>
              <a:t>рег</a:t>
            </a:r>
            <a:r>
              <a:rPr lang="ru-RU" dirty="0"/>
              <a:t> бух для суммы), субконто 2 (Номенклатура, проекты, склады), счет товары (количественный</a:t>
            </a:r>
            <a:r>
              <a:rPr lang="en-US" dirty="0"/>
              <a:t> | </a:t>
            </a:r>
            <a:r>
              <a:rPr lang="ru-RU" dirty="0"/>
              <a:t> Номенклатура (суммовой), Склады), счет </a:t>
            </a:r>
            <a:r>
              <a:rPr lang="ru-RU" dirty="0" err="1"/>
              <a:t>ПрибыльИУбытки</a:t>
            </a:r>
            <a:r>
              <a:rPr lang="ru-RU" dirty="0"/>
              <a:t> (Проекты (только обороты, суммовой), Номенклатура (только обороты, суммовой)), проект в реквизитах расходной, документ Затраты</a:t>
            </a:r>
          </a:p>
          <a:p>
            <a:r>
              <a:rPr lang="ru-RU" dirty="0"/>
              <a:t>Приходы операцией </a:t>
            </a:r>
            <a:r>
              <a:rPr lang="ru-RU" dirty="0" err="1"/>
              <a:t>дт</a:t>
            </a:r>
            <a:r>
              <a:rPr lang="ru-RU" dirty="0"/>
              <a:t> товары –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очистить движения, возвести флаг, заблокировать по счету товары и по номенклатуре, выполнить запрос (получить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управленческий.остатки</a:t>
            </a:r>
            <a:r>
              <a:rPr lang="ru-RU" dirty="0"/>
              <a:t> по видам субконто склад и по видам субконто номенклатура), проходим по выборке, проверяем остатки по складу, себестоимость считаем по компании, две проводки, одна для остатков и себестоимости, другая продажа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Затраты: возвести флаг, сгруппировать </a:t>
            </a:r>
            <a:r>
              <a:rPr lang="ru-RU" dirty="0" err="1"/>
              <a:t>тч</a:t>
            </a:r>
            <a:r>
              <a:rPr lang="ru-RU" dirty="0"/>
              <a:t>, заполнить движения из  выборки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упраленческий</a:t>
            </a:r>
            <a:r>
              <a:rPr lang="ru-RU" dirty="0"/>
              <a:t> обороты, счет = </a:t>
            </a:r>
            <a:r>
              <a:rPr lang="ru-RU" dirty="0" err="1"/>
              <a:t>СчетПрибыльУбытки</a:t>
            </a:r>
            <a:r>
              <a:rPr lang="ru-RU" dirty="0"/>
              <a:t>, </a:t>
            </a:r>
            <a:r>
              <a:rPr lang="ru-RU" dirty="0" err="1"/>
              <a:t>КорСчет</a:t>
            </a:r>
            <a:r>
              <a:rPr lang="ru-RU" dirty="0"/>
              <a:t> В (&amp;</a:t>
            </a:r>
            <a:r>
              <a:rPr lang="ru-RU" dirty="0" err="1"/>
              <a:t>СчетТовары</a:t>
            </a:r>
            <a:r>
              <a:rPr lang="ru-RU" dirty="0"/>
              <a:t>,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СчетЗатраты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(подразделение, дата, часов), основные начисления есть период действия, зависит от базы (оклад, премия (период действия базовый, база – оклад, вытеснение – произвольная сумма), произвольная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начисления, документ зарплата к выплате (подразделение и </a:t>
            </a:r>
            <a:r>
              <a:rPr lang="ru-RU" dirty="0" err="1"/>
              <a:t>тч</a:t>
            </a:r>
            <a:r>
              <a:rPr lang="ru-RU" dirty="0"/>
              <a:t> сотрудники),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ВзаиморасчетыССотрудниками</a:t>
            </a:r>
            <a:r>
              <a:rPr lang="ru-RU" dirty="0"/>
              <a:t> (сотрудник, подразделение, вид расчета, сумма)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НачисленияЗарплаты</a:t>
            </a:r>
            <a:r>
              <a:rPr lang="ru-RU" dirty="0"/>
              <a:t>: инициализируем </a:t>
            </a:r>
            <a:r>
              <a:rPr lang="ru-RU" dirty="0" err="1"/>
              <a:t>ПериодРегистрации</a:t>
            </a:r>
            <a:r>
              <a:rPr lang="ru-RU" dirty="0"/>
              <a:t>, возводим флаг, выполняем пакет запросов (получаем </a:t>
            </a:r>
            <a:r>
              <a:rPr lang="ru-RU" dirty="0" err="1"/>
              <a:t>тч</a:t>
            </a:r>
            <a:r>
              <a:rPr lang="ru-RU" dirty="0"/>
              <a:t> документа (дату окончания приводим к концу дня), потом соединяем левым соединением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</a:t>
            </a:r>
            <a:r>
              <a:rPr lang="ru-RU" dirty="0" err="1"/>
              <a:t>ДатаОкончания</a:t>
            </a:r>
            <a:r>
              <a:rPr lang="ru-RU" dirty="0"/>
              <a:t> </a:t>
            </a:r>
            <a:r>
              <a:rPr lang="en-US" dirty="0"/>
              <a:t>&gt;= </a:t>
            </a:r>
            <a:r>
              <a:rPr lang="ru-RU" dirty="0" err="1"/>
              <a:t>СведенияОСотрудниках.Период</a:t>
            </a:r>
            <a:r>
              <a:rPr lang="ru-RU" dirty="0"/>
              <a:t> с условием по виду расчета оклад, из полученный </a:t>
            </a:r>
            <a:r>
              <a:rPr lang="ru-RU" dirty="0" err="1"/>
              <a:t>вт</a:t>
            </a:r>
            <a:r>
              <a:rPr lang="ru-RU" dirty="0"/>
              <a:t> формируем </a:t>
            </a:r>
            <a:r>
              <a:rPr lang="ru-RU" dirty="0" err="1"/>
              <a:t>втДатыСреза</a:t>
            </a:r>
            <a:r>
              <a:rPr lang="ru-RU" dirty="0"/>
              <a:t> группируя по номеру строки, период максимальный и условием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, </a:t>
            </a:r>
            <a:r>
              <a:rPr lang="ru-RU" dirty="0" err="1"/>
              <a:t>потои</a:t>
            </a:r>
            <a:r>
              <a:rPr lang="ru-RU" dirty="0"/>
              <a:t> идут два пакетных запроса, первый по </a:t>
            </a:r>
            <a:r>
              <a:rPr lang="ru-RU" dirty="0" err="1"/>
              <a:t>втНачисленияСОкладом</a:t>
            </a:r>
            <a:r>
              <a:rPr lang="ru-RU" dirty="0"/>
              <a:t> с условием где не </a:t>
            </a:r>
            <a:r>
              <a:rPr lang="ru-RU" dirty="0" err="1"/>
              <a:t>НомерСтроки</a:t>
            </a:r>
            <a:r>
              <a:rPr lang="ru-RU" dirty="0"/>
              <a:t> в </a:t>
            </a:r>
            <a:r>
              <a:rPr lang="ru-RU" dirty="0" err="1"/>
              <a:t>втДатаСреза</a:t>
            </a:r>
            <a:r>
              <a:rPr lang="ru-RU" dirty="0"/>
              <a:t>, второй состоит из трех запросов, первый с внутренним соединением </a:t>
            </a:r>
            <a:r>
              <a:rPr lang="ru-RU" dirty="0" err="1"/>
              <a:t>соединением</a:t>
            </a:r>
            <a:r>
              <a:rPr lang="ru-RU" dirty="0"/>
              <a:t> </a:t>
            </a:r>
            <a:r>
              <a:rPr lang="ru-RU" dirty="0" err="1"/>
              <a:t>втНачисленияСОкладом</a:t>
            </a:r>
            <a:r>
              <a:rPr lang="ru-RU" dirty="0"/>
              <a:t> и </a:t>
            </a:r>
            <a:r>
              <a:rPr lang="ru-RU" dirty="0" err="1"/>
              <a:t>втДатыСреза</a:t>
            </a:r>
            <a:r>
              <a:rPr lang="ru-RU" dirty="0"/>
              <a:t> по </a:t>
            </a:r>
            <a:r>
              <a:rPr lang="ru-RU" dirty="0" err="1"/>
              <a:t>НомеруСтроки</a:t>
            </a:r>
            <a:r>
              <a:rPr lang="ru-RU" dirty="0"/>
              <a:t> и Периоду </a:t>
            </a:r>
            <a:r>
              <a:rPr lang="ru-RU" dirty="0" err="1"/>
              <a:t>датаначала</a:t>
            </a:r>
            <a:r>
              <a:rPr lang="ru-RU" dirty="0"/>
              <a:t> = </a:t>
            </a:r>
            <a:r>
              <a:rPr lang="ru-RU" dirty="0" err="1"/>
              <a:t>ПериодДействияНачало</a:t>
            </a:r>
            <a:r>
              <a:rPr lang="ru-RU" dirty="0"/>
              <a:t>, второй с условием где Период </a:t>
            </a:r>
            <a:r>
              <a:rPr lang="en-US" dirty="0"/>
              <a:t>&gt; </a:t>
            </a:r>
            <a:r>
              <a:rPr lang="ru-RU" dirty="0" err="1"/>
              <a:t>ДатаНачала</a:t>
            </a:r>
            <a:r>
              <a:rPr lang="ru-RU" dirty="0"/>
              <a:t> период = </a:t>
            </a:r>
            <a:r>
              <a:rPr lang="ru-RU" dirty="0" err="1"/>
              <a:t>ПериодДействияНачало</a:t>
            </a:r>
            <a:r>
              <a:rPr lang="ru-RU" dirty="0"/>
              <a:t>, третий всё кроме оклада упорядочить по </a:t>
            </a:r>
            <a:r>
              <a:rPr lang="ru-RU" dirty="0" err="1"/>
              <a:t>ПериодДействияНачало</a:t>
            </a:r>
            <a:r>
              <a:rPr lang="ru-RU" dirty="0"/>
              <a:t> Итоги по номеру строки), если первый пакет не пустой – отказ, не указана ставка сотрудника, потом проходим по результату второго пакета, при обходе заполняем движения и разбиваем по датам, потом записываем движения и переходим к расчету оклада (запрос к данным графика, обход движений с поиском по в выборке по номеру строки, расчет результата из данных выборки и заполнение движения, затем запись без пересчета), потом расчет премии (запрос к основные начисления соединить с базой, расчет премии, запись без пересчета), и в конце возведение флага </a:t>
            </a:r>
            <a:r>
              <a:rPr lang="ru-RU" dirty="0" err="1"/>
              <a:t>ВзаиморасчетыССотрудниками</a:t>
            </a:r>
            <a:r>
              <a:rPr lang="ru-RU" dirty="0"/>
              <a:t>, запрос к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с схлопыванием и заполнение движений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</a:t>
            </a:r>
            <a:r>
              <a:rPr lang="ru-RU" dirty="0" err="1"/>
              <a:t>ЗарплатаКВыплате</a:t>
            </a:r>
            <a:r>
              <a:rPr lang="ru-RU" dirty="0"/>
              <a:t>: возвести флаг, заполнить движения из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Код кнопки заполнить на форме документа </a:t>
            </a:r>
            <a:r>
              <a:rPr lang="ru-RU" dirty="0" err="1"/>
              <a:t>ЗарплатаКВыплате</a:t>
            </a:r>
            <a:r>
              <a:rPr lang="ru-RU" dirty="0"/>
              <a:t>: отказ если документ проведен, иначе очистить </a:t>
            </a:r>
            <a:r>
              <a:rPr lang="ru-RU" dirty="0" err="1"/>
              <a:t>тч</a:t>
            </a:r>
            <a:r>
              <a:rPr lang="ru-RU" dirty="0"/>
              <a:t>, получить данные из регистра </a:t>
            </a:r>
            <a:r>
              <a:rPr lang="ru-RU" dirty="0" err="1"/>
              <a:t>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на границу времени 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)) и заполнить </a:t>
            </a:r>
            <a:r>
              <a:rPr lang="ru-RU" dirty="0" err="1"/>
              <a:t>тч</a:t>
            </a:r>
            <a:endParaRPr lang="ru-RU" dirty="0"/>
          </a:p>
          <a:p>
            <a:r>
              <a:rPr lang="ru-RU" dirty="0"/>
              <a:t>Отчет: по регистру </a:t>
            </a:r>
            <a:r>
              <a:rPr lang="ru-RU" dirty="0" err="1"/>
              <a:t>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Задача, Форма Задачи, Невыполненные Задачи, Регламентное задание</a:t>
            </a:r>
          </a:p>
          <a:p>
            <a:r>
              <a:rPr lang="ru-RU" dirty="0"/>
              <a:t>В общем модуле: </a:t>
            </a:r>
            <a:r>
              <a:rPr lang="ru-RU" dirty="0" err="1"/>
              <a:t>ФормированиеЗадач</a:t>
            </a:r>
            <a:r>
              <a:rPr lang="ru-RU" dirty="0"/>
              <a:t> (Получить сотрудников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, Создать задачу для каждого из полученных сотрудников), </a:t>
            </a:r>
            <a:r>
              <a:rPr lang="ru-RU" dirty="0" err="1"/>
              <a:t>ПолучитьСписокЗадач</a:t>
            </a:r>
            <a:r>
              <a:rPr lang="ru-RU" dirty="0"/>
              <a:t> (Получить все не выполненные задачи по исполнителю и вернуть массив ссылок на задачи)</a:t>
            </a:r>
          </a:p>
          <a:p>
            <a:r>
              <a:rPr lang="ru-RU" dirty="0"/>
              <a:t>В модуле приложения: перед началом работы подключить обработчик события, получить список задач и открыть </a:t>
            </a:r>
            <a:r>
              <a:rPr lang="ru-RU"/>
              <a:t>форму каждой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25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("Партия", "Партия");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РасходнаяНакладнаяСписокНоменклатуры.Партия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Номенклатура,</a:t>
            </a:r>
          </a:p>
          <a:p>
            <a:r>
              <a:rPr lang="ru-RU" dirty="0"/>
              <a:t>	|	Партия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&amp;Период КАК Период,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СуммаПродажи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(Номенклатура, Партия)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втТЧТовары.Партия</a:t>
            </a:r>
            <a:r>
              <a:rPr lang="ru-RU" dirty="0"/>
              <a:t> КАК Партия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ГДЕ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			И </a:t>
            </a:r>
            <a:r>
              <a:rPr lang="ru-RU" dirty="0" err="1"/>
              <a:t>втТЧТовары.Партия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ОстаткиНоменклатурыОстатки.Партия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СуммаПродажи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	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ИтогоСебестоимость</a:t>
            </a:r>
            <a:r>
              <a:rPr lang="ru-RU" dirty="0"/>
              <a:t> = 0;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по партии %2 в количестве %3", 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	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Отказ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Себестоимость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 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ИтогоСебестоимость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 + </a:t>
            </a:r>
            <a:r>
              <a:rPr lang="ru-RU" dirty="0" err="1"/>
              <a:t>Движение.Себестоимость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ИтогоСебестоимость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7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&lt;&gt; &amp;</a:t>
            </a:r>
            <a:r>
              <a:rPr lang="ru-RU" dirty="0" err="1"/>
              <a:t>ВидНоменклатурыУслуга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УправленческийОстаткиПоСкладу.КоличествоОстаток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КоличествоОстатокВКомпании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УправленческийОстаткиПоКомпании.СуммаОстаток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СуммаОстатокВКомпании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&amp;Склад) КАК </a:t>
            </a:r>
            <a:r>
              <a:rPr lang="ru-RU" dirty="0" err="1"/>
              <a:t>УправленческийОстаткиПоСкладу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УправленческийОстаткиПоСкладу.Субконто1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УправленческийОстаткиПоКомпании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УправленческийОстаткиПоКомпании.Субконто1";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ВидыСубконтоНоменклатураСклад.Добавить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", </a:t>
            </a:r>
            <a:r>
              <a:rPr lang="ru-RU" dirty="0" err="1"/>
              <a:t>ВидыСубконтоНоменклатураСклад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ВидНоменклатурыУслуга</a:t>
            </a:r>
            <a:r>
              <a:rPr lang="ru-RU" dirty="0"/>
              <a:t>", </a:t>
            </a:r>
            <a:r>
              <a:rPr lang="ru-RU" dirty="0" err="1"/>
              <a:t>Перечисления.ВидыНоменклатуры.Услуга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&gt;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Выборка.Количество</a:t>
            </a:r>
            <a:r>
              <a:rPr lang="ru-RU" dirty="0"/>
              <a:t> -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себестоимость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Тогда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Себестоимость = </a:t>
            </a:r>
            <a:r>
              <a:rPr lang="ru-RU" dirty="0" err="1"/>
              <a:t>Выборка.СуммаОстатокВКомпании</a:t>
            </a:r>
            <a:r>
              <a:rPr lang="ru-RU" dirty="0"/>
              <a:t> / </a:t>
            </a:r>
            <a:r>
              <a:rPr lang="ru-RU" dirty="0" err="1"/>
              <a:t>Выборка.КоличествоОстатокВКомпании</a:t>
            </a:r>
            <a:r>
              <a:rPr lang="ru-RU" dirty="0"/>
              <a:t> *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// продажа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Проект;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СУММА(</a:t>
            </a:r>
            <a:r>
              <a:rPr lang="ru-RU" dirty="0" err="1"/>
              <a:t>ЗатратыСписокЗатрат.Сумма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Документ.Затраты.СписокЗатрат</a:t>
            </a:r>
            <a:r>
              <a:rPr lang="ru-RU" dirty="0"/>
              <a:t> КАК </a:t>
            </a:r>
            <a:r>
              <a:rPr lang="ru-RU" dirty="0" err="1"/>
              <a:t>ЗатратыСписокЗатрат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ЗатратыСписокЗатрат.Проект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ПланыВидовХарактеристик.ВидыСубконто.Проекты</a:t>
            </a:r>
            <a:r>
              <a:rPr lang="ru-RU" dirty="0"/>
              <a:t>] = </a:t>
            </a:r>
            <a:r>
              <a:rPr lang="ru-RU" dirty="0" err="1"/>
              <a:t>Выборка.Проект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ПланыСчетов.Управленческий.ОбщехозяйственныеЗатраты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СТОИТ ФЛАЖЕК БАЛАНСОВЫЙ, ТО РЕСУРС БУДЕТ УКАЗЫВАТЬСЯ ПО СЧЕТУ ДЕБЕТА И КРЕДИТА.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 УЧЕТА ПОЗВОЛЯЕТ ОБОЗНАЧИТЬ ДЛЯ КАКИХ СЧЕТОВ СТОИТ ПОКАЗЫВАТЬ РЕСУРС.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6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Запись.Часов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75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#Область Запрос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КОНЕЦПЕРИОДА(</a:t>
            </a:r>
            <a:r>
              <a:rPr lang="ru-RU" dirty="0" err="1"/>
              <a:t>НачислениеЗарплатыОсновныеНачисления.ДатаОкончания</a:t>
            </a:r>
            <a:r>
              <a:rPr lang="ru-RU" dirty="0"/>
              <a:t>, ДЕНЬ)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НАЧАЛОПЕРИОДА(</a:t>
            </a:r>
            <a:r>
              <a:rPr lang="ru-RU" dirty="0" err="1"/>
              <a:t>НачислениеЗарплатыОсновныеНачисления.Ссылка.Дата</a:t>
            </a:r>
            <a:r>
              <a:rPr lang="ru-RU" dirty="0"/>
              <a:t>, МЕСЯЦ)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Документ.НачислениеЗарплаты.ОсновныеНачисления</a:t>
            </a:r>
            <a:r>
              <a:rPr lang="ru-RU" dirty="0"/>
              <a:t> КАК </a:t>
            </a:r>
            <a:r>
              <a:rPr lang="ru-RU" dirty="0" err="1"/>
              <a:t>НачислениеЗарплатыОсновныеНачисления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НачислениеЗарплатыОсновныеНачисления.Ссылка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 КАК 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 КАК Период,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</a:t>
            </a:r>
            <a:r>
              <a:rPr lang="ru-RU" dirty="0"/>
              <a:t> КАК </a:t>
            </a:r>
            <a:r>
              <a:rPr lang="ru-RU" dirty="0" err="1"/>
              <a:t>СведенияОСотрудниках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СведенияОСотрудниках.Сотрудник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втНачисления.ДатаОкончания</a:t>
            </a:r>
            <a:r>
              <a:rPr lang="ru-RU" dirty="0"/>
              <a:t> &gt;= ЕСТЬNULL(</a:t>
            </a:r>
            <a:r>
              <a:rPr lang="ru-RU" dirty="0" err="1"/>
              <a:t>СведенияОСотрудниках.Период</a:t>
            </a:r>
            <a:r>
              <a:rPr lang="ru-RU" dirty="0"/>
              <a:t>, ДАТАВРЕМЯ(1, 1, 1)))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=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втНачисленияСОкладом.Период</a:t>
            </a:r>
            <a:r>
              <a:rPr lang="ru-RU" dirty="0"/>
              <a:t>) КАК Период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&lt;=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Период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втНачисленияСОкладом.Сотрудник.Представление</a:t>
            </a:r>
            <a:r>
              <a:rPr lang="ru-RU" dirty="0"/>
              <a:t> КАК </a:t>
            </a:r>
            <a:r>
              <a:rPr lang="ru-RU" dirty="0" err="1"/>
              <a:t>СотрудникПредставление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ДатаНачала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НЕ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В</a:t>
            </a:r>
          </a:p>
          <a:p>
            <a:r>
              <a:rPr lang="ru-RU" dirty="0"/>
              <a:t>		|				(ВЫБРАТЬ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				ИЗ</a:t>
            </a:r>
          </a:p>
          <a:p>
            <a:r>
              <a:rPr lang="ru-RU" dirty="0"/>
              <a:t>		|					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r>
              <a:rPr lang="ru-RU" dirty="0"/>
              <a:t>)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втНачисленияСОкладом.ДатаНачала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r>
              <a:rPr lang="ru-RU" dirty="0"/>
              <a:t> КАК Параметр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втДатыСреза</a:t>
            </a:r>
            <a:r>
              <a:rPr lang="ru-RU" dirty="0"/>
              <a:t> КАК </a:t>
            </a:r>
            <a:r>
              <a:rPr lang="ru-RU" dirty="0" err="1"/>
              <a:t>втДатыСреза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 = </a:t>
            </a:r>
            <a:r>
              <a:rPr lang="ru-RU" dirty="0" err="1"/>
              <a:t>втДатыСреза.НомерСтроки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= </a:t>
            </a:r>
            <a:r>
              <a:rPr lang="ru-RU" dirty="0" err="1"/>
              <a:t>втДатыСреза.Период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втНачисленияСОкладом.Оклад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</a:t>
            </a:r>
            <a:r>
              <a:rPr lang="ru-RU" dirty="0"/>
              <a:t> КАК </a:t>
            </a:r>
            <a:r>
              <a:rPr lang="ru-RU" dirty="0" err="1"/>
              <a:t>втНачисленияСОкладом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втНачисленияСОкладом.Период</a:t>
            </a:r>
            <a:r>
              <a:rPr lang="ru-RU" dirty="0"/>
              <a:t> &gt; </a:t>
            </a:r>
            <a:r>
              <a:rPr lang="ru-RU" dirty="0" err="1"/>
              <a:t>втНачисленияСОкладом.ДатаНачала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 ВСЕ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втНачисления.ДатаНачала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0,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втНачисления.Параметр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&lt;&gt; &amp;Оклад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ПериодДействияНачало</a:t>
            </a:r>
            <a:endParaRPr lang="ru-RU" dirty="0"/>
          </a:p>
          <a:p>
            <a:r>
              <a:rPr lang="ru-RU" dirty="0"/>
              <a:t>		|ИТОГИ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#</a:t>
            </a:r>
            <a:r>
              <a:rPr lang="ru-RU" dirty="0" err="1"/>
              <a:t>КонецОбласти</a:t>
            </a:r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("Оклад",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Если Не </a:t>
            </a:r>
            <a:r>
              <a:rPr lang="ru-RU" dirty="0" err="1"/>
              <a:t>РезультатыЗапросов</a:t>
            </a:r>
            <a:r>
              <a:rPr lang="ru-RU" dirty="0"/>
              <a:t>[3].Пустой() Тогда</a:t>
            </a:r>
          </a:p>
          <a:p>
            <a:r>
              <a:rPr lang="ru-RU" dirty="0"/>
              <a:t>		</a:t>
            </a:r>
            <a:r>
              <a:rPr lang="ru-RU" dirty="0" err="1"/>
              <a:t>ВыборкаКонтроль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[3].Выбрать();    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ВыборкаКонтроль.Следующий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"По сотруднику " + </a:t>
            </a:r>
            <a:r>
              <a:rPr lang="ru-RU" dirty="0" err="1"/>
              <a:t>ВыборкаКонтроль.СотрудникПредставление</a:t>
            </a:r>
            <a:r>
              <a:rPr lang="ru-RU" dirty="0"/>
              <a:t> </a:t>
            </a:r>
          </a:p>
          <a:p>
            <a:r>
              <a:rPr lang="ru-RU" dirty="0"/>
              <a:t>			                + " не указана ставка оклада на дату " + Формат(</a:t>
            </a:r>
            <a:r>
              <a:rPr lang="ru-RU" dirty="0" err="1"/>
              <a:t>ВыборкаКонтроль.ДатаНачала</a:t>
            </a:r>
            <a:r>
              <a:rPr lang="ru-RU" dirty="0"/>
              <a:t>, "ДФ=</a:t>
            </a:r>
            <a:r>
              <a:rPr lang="ru-RU" dirty="0" err="1"/>
              <a:t>dd.MM.yyyy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ВыборкаНомерСтроки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[4].Выбрать(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ВыборкаНомерСтроки.Следующий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ВыборкаНомерСтроки.Выбрать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ДвижениеПред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ДвижениеПред</a:t>
            </a:r>
            <a:r>
              <a:rPr lang="ru-RU" dirty="0"/>
              <a:t>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ДвижениеПред.ПериодДействияКонец</a:t>
            </a:r>
            <a:r>
              <a:rPr lang="ru-RU" dirty="0"/>
              <a:t> = </a:t>
            </a:r>
            <a:r>
              <a:rPr lang="ru-RU" dirty="0" err="1"/>
              <a:t>Выборка.ПериодДействияНачало</a:t>
            </a:r>
            <a:r>
              <a:rPr lang="ru-RU" dirty="0"/>
              <a:t> - 1;	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ДвижениеПред</a:t>
            </a:r>
            <a:r>
              <a:rPr lang="ru-RU" dirty="0"/>
              <a:t> = Движение;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оклад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Движение.Оклад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В(&amp;</a:t>
            </a:r>
            <a:r>
              <a:rPr lang="ru-RU" dirty="0" err="1"/>
              <a:t>ВидыРасчета</a:t>
            </a:r>
            <a:r>
              <a:rPr lang="ru-RU" dirty="0"/>
              <a:t>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ВидыРасчетаДляПолученияБазы.Добавить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ВидыРасчетаДляПолученияБазы</a:t>
            </a:r>
            <a:r>
              <a:rPr lang="ru-RU" dirty="0"/>
              <a:t>);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// премия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ВидыРасчетаДляПолученияБазы.Найти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&lt;&gt;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ПланыВидовРасчета.ОсновныеНачисления.Премия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			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БазаНачислений</a:t>
            </a:r>
            <a:r>
              <a:rPr lang="ru-RU" dirty="0"/>
              <a:t>");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ПланыВидовРасчета.ОсновныеНачисления.ПроизвольнаяСуммаДенег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Движение.Параметр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42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Движения.ВзаиморасчетыССотрудниками.Записывать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ТекСтрокаСотрудники</a:t>
            </a:r>
            <a:r>
              <a:rPr lang="ru-RU" dirty="0"/>
              <a:t> Из Сотрудники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Движения.ВзаиморасчетыССотрудниками.Добавить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ТекСтрокаСотрудники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505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Объект.Проведен</a:t>
            </a:r>
            <a:r>
              <a:rPr lang="ru-RU" dirty="0"/>
              <a:t>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"Необходимо снять с проведения документ";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		                             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ЗаполнитьОстаткамиНаСервере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Объект.Сотрудники.Очистить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ВзаиморасчетыССотрудникамиОстатки.СуммаОстаток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РегистрНакопления.ВзаиморасчетыССотрудниками.Остатки</a:t>
            </a:r>
            <a:r>
              <a:rPr lang="ru-RU" dirty="0"/>
              <a:t>(&amp;</a:t>
            </a:r>
            <a:r>
              <a:rPr lang="ru-RU" dirty="0" err="1"/>
              <a:t>ДатаОстатков</a:t>
            </a:r>
            <a:r>
              <a:rPr lang="ru-RU" dirty="0"/>
              <a:t>, Подразделение = &amp;Подразделение) КАК </a:t>
            </a:r>
            <a:r>
              <a:rPr lang="ru-RU" dirty="0" err="1"/>
              <a:t>ВзаиморасчетыССотрудникамиОстатки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ДатаОстатков</a:t>
            </a:r>
            <a:r>
              <a:rPr lang="ru-RU" dirty="0"/>
              <a:t>",  Новый Граница(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Объект.Дата</a:t>
            </a:r>
            <a:r>
              <a:rPr lang="ru-RU" dirty="0"/>
              <a:t>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("Подразделение", </a:t>
            </a:r>
            <a:r>
              <a:rPr lang="ru-RU" dirty="0" err="1"/>
              <a:t>Объект.Подразделение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Объект.Сотрудники.Добавить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НоваяСтрока</a:t>
            </a:r>
            <a:r>
              <a:rPr lang="ru-RU" dirty="0"/>
              <a:t>, Выборка);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640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ВЫБРАТЬ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ВзаиморасчетыССотрудникамиОстаткиИОбороты.СуммаНачальныйОстаток</a:t>
            </a:r>
            <a:r>
              <a:rPr lang="ru-RU" dirty="0"/>
              <a:t> КАК </a:t>
            </a:r>
            <a:r>
              <a:rPr lang="ru-RU" dirty="0" err="1"/>
              <a:t>НачСальдо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ВзаиморасчетыССотрудникамиОстаткиИОбороты.СуммаПриход</a:t>
            </a:r>
            <a:r>
              <a:rPr lang="ru-RU" dirty="0"/>
              <a:t> КАК Начислено,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ВзаиморасчетыССотрудникамиОстаткиИОбороты.СуммаРасход</a:t>
            </a:r>
            <a:r>
              <a:rPr lang="ru-RU" dirty="0"/>
              <a:t> КАК Выплачено,</a:t>
            </a:r>
          </a:p>
          <a:p>
            <a:r>
              <a:rPr lang="ru-RU" dirty="0"/>
              <a:t>	</a:t>
            </a:r>
            <a:r>
              <a:rPr lang="ru-RU" dirty="0" err="1"/>
              <a:t>ВзаиморасчетыССотрудникамиОстаткиИОбороты.СуммаКонечныйОстаток</a:t>
            </a:r>
            <a:r>
              <a:rPr lang="ru-RU" dirty="0"/>
              <a:t> КАК </a:t>
            </a:r>
            <a:r>
              <a:rPr lang="ru-RU" dirty="0" err="1"/>
              <a:t>КонСальдо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РегистрНакопления.ВзаиморасчетыССотрудниками.ОстаткиИОбороты</a:t>
            </a:r>
            <a:r>
              <a:rPr lang="ru-RU" dirty="0"/>
              <a:t>(&amp;</a:t>
            </a:r>
            <a:r>
              <a:rPr lang="ru-RU" dirty="0" err="1"/>
              <a:t>НачалоПериода</a:t>
            </a:r>
            <a:r>
              <a:rPr lang="ru-RU" dirty="0"/>
              <a:t>, &amp;</a:t>
            </a:r>
            <a:r>
              <a:rPr lang="ru-RU" dirty="0" err="1"/>
              <a:t>КонецПериода</a:t>
            </a:r>
            <a:r>
              <a:rPr lang="ru-RU" dirty="0"/>
              <a:t>, , , Подразделение = &amp;Подразделение) КАК </a:t>
            </a:r>
            <a:r>
              <a:rPr lang="ru-RU" dirty="0" err="1"/>
              <a:t>ВзаиморасчетыССотрудникамиОстаткиИОбороты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ФормированиеЗадач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Процедура, вызываемая регламентным заданием - получает список сотрудников и по каждому создает новую задачу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(&amp;</a:t>
            </a:r>
            <a:r>
              <a:rPr lang="ru-RU" dirty="0" err="1"/>
              <a:t>ДатаСреза</a:t>
            </a:r>
            <a:r>
              <a:rPr lang="ru-RU" dirty="0"/>
              <a:t>, ) КАК </a:t>
            </a:r>
            <a:r>
              <a:rPr lang="ru-RU" dirty="0" err="1"/>
              <a:t>СведенияОСотрудникахСрезПоследних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ДатаСреза</a:t>
            </a:r>
            <a:r>
              <a:rPr lang="ru-RU" dirty="0"/>
              <a:t>", </a:t>
            </a:r>
            <a:r>
              <a:rPr lang="ru-RU" dirty="0" err="1"/>
              <a:t>ТекущаяДата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</a:t>
            </a:r>
            <a:r>
              <a:rPr lang="ru-RU" dirty="0"/>
              <a:t> = </a:t>
            </a:r>
            <a:r>
              <a:rPr lang="ru-RU" dirty="0" err="1"/>
              <a:t>Задачи.ОтчетОПроделаннойРаботе.СоздатьЗадачу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НоваяЗадача.Наименование</a:t>
            </a:r>
            <a:r>
              <a:rPr lang="ru-RU" dirty="0"/>
              <a:t> = "Отчет о проделанной работе";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НоваяЗадача.Дата</a:t>
            </a:r>
            <a:r>
              <a:rPr lang="ru-RU" dirty="0"/>
              <a:t> = </a:t>
            </a:r>
            <a:r>
              <a:rPr lang="ru-RU" dirty="0" err="1"/>
              <a:t>ТекущаяДата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НоваяЗадача.Исполнитель</a:t>
            </a:r>
            <a:r>
              <a:rPr lang="ru-RU" dirty="0"/>
              <a:t> = </a:t>
            </a:r>
            <a:r>
              <a:rPr lang="ru-RU" dirty="0" err="1"/>
              <a:t>Выборка.Сотрудник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НоваяЗадача.Записать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ПолучитьСписокЗадач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всех активных (невыполненных) задач текущего пользователя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ОтчетОПроделаннойРаботеЗадачиПоИсполнителю.Ссылка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Задача.ОтчетОПроделаннойРаботе.ЗадачиПоИсполнителю</a:t>
            </a:r>
            <a:r>
              <a:rPr lang="ru-RU" dirty="0"/>
              <a:t>(&amp;Исполнитель, НЕ Выполнена) КАК </a:t>
            </a:r>
            <a:r>
              <a:rPr lang="ru-RU" dirty="0" err="1"/>
              <a:t>ОтчетОПроделаннойРаботеЗадачиПоИсполнителю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("Исполнитель", </a:t>
            </a:r>
            <a:r>
              <a:rPr lang="ru-RU" dirty="0" err="1"/>
              <a:t>ПараметрыСеанса.ТекущийПользователь</a:t>
            </a:r>
            <a:r>
              <a:rPr lang="ru-RU" dirty="0"/>
              <a:t>);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Новый Массив;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  <a:r>
              <a:rPr lang="ru-RU" dirty="0" err="1"/>
              <a:t>СписокЗадач.Добавить</a:t>
            </a:r>
            <a:r>
              <a:rPr lang="ru-RU" dirty="0"/>
              <a:t>(</a:t>
            </a:r>
            <a:r>
              <a:rPr lang="ru-RU" dirty="0" err="1"/>
              <a:t>Выборка.Ссылка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Возврат </a:t>
            </a:r>
            <a:r>
              <a:rPr lang="ru-RU" dirty="0" err="1"/>
              <a:t>СписокЗадач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569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ПередНачаломРаботыСистемы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ПодключитьОбработчикОжидания</a:t>
            </a:r>
            <a:r>
              <a:rPr lang="ru-RU" dirty="0"/>
              <a:t>("</a:t>
            </a:r>
            <a:r>
              <a:rPr lang="ru-RU" dirty="0" err="1"/>
              <a:t>ОтобразитьЗадачи</a:t>
            </a:r>
            <a:r>
              <a:rPr lang="ru-RU" dirty="0"/>
              <a:t>", 500); // Процедура </a:t>
            </a:r>
            <a:r>
              <a:rPr lang="ru-RU" dirty="0" err="1"/>
              <a:t>ОтобразитьЗадачи</a:t>
            </a:r>
            <a:r>
              <a:rPr lang="ru-RU" dirty="0"/>
              <a:t> будет вызываться каждые 500 секунд 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ОтобразитьЗадачи</a:t>
            </a:r>
            <a:r>
              <a:rPr lang="ru-RU" dirty="0"/>
              <a:t>()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Получение списка активных задач текущего пользователя</a:t>
            </a:r>
          </a:p>
          <a:p>
            <a:r>
              <a:rPr lang="ru-RU" dirty="0"/>
              <a:t>	</a:t>
            </a:r>
            <a:r>
              <a:rPr lang="ru-RU" dirty="0" err="1"/>
              <a:t>СписокЗадач</a:t>
            </a:r>
            <a:r>
              <a:rPr lang="ru-RU" dirty="0"/>
              <a:t> = </a:t>
            </a:r>
            <a:r>
              <a:rPr lang="ru-RU" dirty="0" err="1"/>
              <a:t>Сервер.ПолучитьСписокЗадач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формы каждой из полученных задач</a:t>
            </a:r>
          </a:p>
          <a:p>
            <a:r>
              <a:rPr lang="ru-RU" dirty="0"/>
              <a:t>	Для Каждого Задача Из </a:t>
            </a:r>
            <a:r>
              <a:rPr lang="ru-RU" dirty="0" err="1"/>
              <a:t>СписокЗадач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Структура("Ключ", Задача);</a:t>
            </a:r>
          </a:p>
          <a:p>
            <a:r>
              <a:rPr lang="ru-RU" dirty="0"/>
              <a:t>	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Задача.ОтчетОПроделаннойРаботе.Форма.ФормаЗадачи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,,,,,,</a:t>
            </a:r>
            <a:r>
              <a:rPr lang="ru-RU" dirty="0" err="1"/>
              <a:t>РежимОткрытияОкнаФормы.Независимый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017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рн</a:t>
            </a:r>
            <a:r>
              <a:rPr lang="ru-RU" dirty="0"/>
              <a:t> Остатки Номенклатуры (Номенклатура, Партия | Количество, Себестоимость), Услуги, </a:t>
            </a:r>
            <a:r>
              <a:rPr lang="ru-RU" dirty="0" err="1"/>
              <a:t>рс</a:t>
            </a:r>
            <a:r>
              <a:rPr lang="ru-RU" dirty="0"/>
              <a:t> Учетная Политика (Среднее, ФИФО), Документ Назначение Учетной Политики </a:t>
            </a:r>
          </a:p>
          <a:p>
            <a:r>
              <a:rPr lang="ru-RU" dirty="0"/>
              <a:t>Общий модуль с функцией для получения учетной политики на дату</a:t>
            </a:r>
          </a:p>
          <a:p>
            <a:r>
              <a:rPr lang="ru-RU" dirty="0"/>
              <a:t>Код документа назначения учетной политики: перед записью привести дату к началу месяца; в обработке проведения, получить старый метод списания себестоимости и сравнить с устанавливаемым методом, если одинаковые - отказ, далее возвести флаг для </a:t>
            </a:r>
            <a:r>
              <a:rPr lang="ru-RU" dirty="0" err="1"/>
              <a:t>рс</a:t>
            </a:r>
            <a:r>
              <a:rPr lang="ru-RU" dirty="0"/>
              <a:t> учетная политика и добавить движение, потом очистить движения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и возвести флаг, если устанавливается метод по средней, тогда заблокировать </a:t>
            </a:r>
            <a:r>
              <a:rPr lang="ru-RU" dirty="0" err="1"/>
              <a:t>рн</a:t>
            </a:r>
            <a:r>
              <a:rPr lang="ru-RU" dirty="0"/>
              <a:t> Остатки номенклатуры, получить остатки на момент времени с итогами по номенклатуре, в верхней выборке добавлять приход на пустую партию, в нижней списывать с остаток с партий</a:t>
            </a:r>
          </a:p>
          <a:p>
            <a:r>
              <a:rPr lang="ru-RU" dirty="0"/>
              <a:t>Код приходной: в обработке проведения получить метод себестоимости, если не указан отказ, если по средней тогда партия пустая, если по </a:t>
            </a:r>
            <a:r>
              <a:rPr lang="ru-RU" dirty="0" err="1"/>
              <a:t>фифо</a:t>
            </a:r>
            <a:r>
              <a:rPr lang="ru-RU" dirty="0"/>
              <a:t> тогда партия текущий документ, возвести флаг, </a:t>
            </a:r>
            <a:r>
              <a:rPr lang="ru-RU" dirty="0" err="1"/>
              <a:t>схлопнуть</a:t>
            </a:r>
            <a:r>
              <a:rPr lang="ru-RU" dirty="0"/>
              <a:t> строки и добавить движения</a:t>
            </a:r>
          </a:p>
          <a:p>
            <a:r>
              <a:rPr lang="ru-RU" dirty="0"/>
              <a:t>Код расходной: проверяем установлен ли метод списания, чистим движения, возводим флаг, блокируем </a:t>
            </a:r>
            <a:r>
              <a:rPr lang="ru-RU" dirty="0" err="1"/>
              <a:t>рн</a:t>
            </a:r>
            <a:r>
              <a:rPr lang="ru-RU" dirty="0"/>
              <a:t> по номенклатуре, делаем запрос (сгруппированная </a:t>
            </a:r>
            <a:r>
              <a:rPr lang="ru-RU" dirty="0" err="1"/>
              <a:t>тч</a:t>
            </a:r>
            <a:r>
              <a:rPr lang="ru-RU" dirty="0"/>
              <a:t> документа только товары, соединить с остатками, упорядочить по партии, итоги по номенклатуре), далее в верхней выборке проверяем остатки получаем количество для списания, в нижней выборке считаем себестоимость добавляем движение и уменьшаем количество для списания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убрать количество в </a:t>
            </a:r>
            <a:r>
              <a:rPr lang="ru-RU" dirty="0" err="1"/>
              <a:t>рб</a:t>
            </a:r>
            <a:r>
              <a:rPr lang="ru-RU" dirty="0"/>
              <a:t> и признак учета количественный, Договоры (подчинено Контрагентам), Виды Субконто (Договоры, Контрагенты), Субконто - 2, Признак учета валютный, ресурс </a:t>
            </a:r>
            <a:r>
              <a:rPr lang="ru-RU" dirty="0" err="1"/>
              <a:t>СуммаВалютная</a:t>
            </a:r>
            <a:r>
              <a:rPr lang="ru-RU" dirty="0"/>
              <a:t>, Счет Покупатели (валютный | контрагенты, договоры), в расходной контрагент и договор, документ Приход денег, Обработка корректировки задолженности</a:t>
            </a:r>
          </a:p>
          <a:p>
            <a:r>
              <a:rPr lang="ru-RU" dirty="0"/>
              <a:t>Код расходной: возвести флаг, получить курс по валюте из договора, если нет то курс = 1, добавить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и убытки (</a:t>
            </a:r>
            <a:r>
              <a:rPr lang="ru-RU" dirty="0" err="1"/>
              <a:t>суммавалютная</a:t>
            </a:r>
            <a:r>
              <a:rPr lang="ru-RU" dirty="0"/>
              <a:t> из документа, сумма - сумма из документа * курс)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выполнить запрос (получить остатки в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 из документа, соединить полученные остатки с </a:t>
            </a:r>
            <a:r>
              <a:rPr lang="ru-RU" dirty="0" err="1"/>
              <a:t>рс</a:t>
            </a:r>
            <a:r>
              <a:rPr lang="ru-RU" dirty="0"/>
              <a:t> курс валют, упорядочить по </a:t>
            </a:r>
            <a:r>
              <a:rPr lang="ru-RU" dirty="0" err="1"/>
              <a:t>суммаОстаток</a:t>
            </a:r>
            <a:r>
              <a:rPr lang="ru-RU" dirty="0"/>
              <a:t>, итоги общие), в верхней выборке проверяем превышение по оплате, инициализируем остатки списать, в нижней выборке 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списываем из остатков иначе списываем осталось списать и рассчитанное в валюте,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покупатели, уменьшаем осталось списать</a:t>
            </a:r>
          </a:p>
          <a:p>
            <a:r>
              <a:rPr lang="ru-RU" dirty="0"/>
              <a:t>Код формы обработки: проверяем заполнение даты, приводим дату к концу дня, начинаем транзакцию и попытку исключения, блокируем регистр по счету покупатели, делаем запрос (</a:t>
            </a:r>
            <a:r>
              <a:rPr lang="ru-RU" dirty="0" err="1"/>
              <a:t>рб</a:t>
            </a:r>
            <a:r>
              <a:rPr lang="ru-RU" dirty="0"/>
              <a:t> остатки по счету покупатели левым соединением с </a:t>
            </a:r>
            <a:r>
              <a:rPr lang="ru-RU" dirty="0" err="1"/>
              <a:t>рс</a:t>
            </a:r>
            <a:r>
              <a:rPr lang="ru-RU" dirty="0"/>
              <a:t> Курсы валют по валюте где </a:t>
            </a:r>
            <a:r>
              <a:rPr lang="ru-RU" dirty="0" err="1"/>
              <a:t>СуммаВалютнаяОстаток</a:t>
            </a:r>
            <a:r>
              <a:rPr lang="ru-RU" dirty="0"/>
              <a:t> * курс - </a:t>
            </a:r>
            <a:r>
              <a:rPr lang="ru-RU" dirty="0" err="1"/>
              <a:t>СуммаОстаток</a:t>
            </a:r>
            <a:r>
              <a:rPr lang="ru-RU" dirty="0"/>
              <a:t> &gt;= 0.01 ИЛИ &lt;= -0.01 на границу включая), если результат пустой - возврат, создаем новый документ операция, записываем, создаем набор записей с отбором по созданному документу, заполняем набор записей из выборки в зависимости от значения отклонения, записываем набор записей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управленческий остатки и обороты (периодичность регистратор, метод дополнения движения, счет - покупатели, условие по валюте)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(Шестидневка предопределенный),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(График Работы, Дата, Дней, Часов), план расчетов основные начисления имеет период действия, зависит от базы (командировка (базовый оклад), оклад (вытесняющий командировка)),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Подразделения | Результат, </a:t>
            </a:r>
            <a:r>
              <a:rPr lang="ru-RU" dirty="0" err="1"/>
              <a:t>ОтработаноЧасов</a:t>
            </a:r>
            <a:r>
              <a:rPr lang="ru-RU" dirty="0"/>
              <a:t> | График работы, Оклад, Рабочих Дней, Отработано Дней, Начислено Оклада За Базовый Период, Отработано Часов За Базовый Период)</a:t>
            </a:r>
          </a:p>
          <a:p>
            <a:r>
              <a:rPr lang="ru-RU" dirty="0"/>
              <a:t>Код начисления: 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(Дата), возводим флаг, проходимся по </a:t>
            </a:r>
            <a:r>
              <a:rPr lang="ru-RU" dirty="0" err="1"/>
              <a:t>тч</a:t>
            </a:r>
            <a:r>
              <a:rPr lang="ru-RU" dirty="0"/>
              <a:t> документа и заполняем движения, для командировки базовые периоды вычисляя от строки дата начала, получаем таблицу дополнений и проходимся по ней и делаем </a:t>
            </a:r>
            <a:r>
              <a:rPr lang="ru-RU" dirty="0" err="1"/>
              <a:t>сторно</a:t>
            </a:r>
            <a:r>
              <a:rPr lang="ru-RU" dirty="0"/>
              <a:t> движения, записываем движения, переходим к расчетам, выполняем запрос (получаем данные графика по регистратору, полученную таблицу левым соединяем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 и с базой (вид расчета командировка и регистратор) по номеру строки), проходим по движениям, ищем по номеру строки в выборке, считаем результат в зависимости от вида расчета, заполняем движения из выборки,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основные начисления где период между и активность</a:t>
            </a:r>
          </a:p>
          <a:p>
            <a:r>
              <a:rPr lang="ru-RU" dirty="0"/>
              <a:t>УФ:</a:t>
            </a:r>
          </a:p>
          <a:p>
            <a:r>
              <a:rPr lang="ru-RU" dirty="0"/>
              <a:t>Создать форму в справочники контрагенты и команду </a:t>
            </a:r>
            <a:r>
              <a:rPr lang="ru-RU" dirty="0" err="1"/>
              <a:t>движенияБУ</a:t>
            </a:r>
            <a:r>
              <a:rPr lang="ru-RU" dirty="0"/>
              <a:t>, на форме динамический список с запросом к </a:t>
            </a:r>
            <a:r>
              <a:rPr lang="ru-RU" dirty="0" err="1"/>
              <a:t>рб</a:t>
            </a:r>
            <a:r>
              <a:rPr lang="ru-RU" dirty="0"/>
              <a:t> </a:t>
            </a:r>
            <a:r>
              <a:rPr lang="ru-RU" dirty="0" err="1"/>
              <a:t>движенияссубконтно</a:t>
            </a:r>
            <a:r>
              <a:rPr lang="ru-RU" dirty="0"/>
              <a:t> (Субконто1 = Контрагент ИЛИ Субконто2 = Контрагент), при создании формы заполнять параметр динамического списка, команда открывает форму с переданным контрагентом. В приходной реквизит пояснение с кнопкой открытия, при открытии отключить стандартную обработку и искать навигационную ссылку в строке, если она есть перейти по ней. </a:t>
            </a:r>
            <a:r>
              <a:rPr lang="ru-RU"/>
              <a:t>В расходной в запросе добавить номер строки и привязать поле при выводе сообщения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199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36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Дата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(Новый Граница(Дата, </a:t>
            </a:r>
            <a:r>
              <a:rPr lang="ru-RU" dirty="0" err="1"/>
              <a:t>ВидГраницы.Исключая</a:t>
            </a:r>
            <a:r>
              <a:rPr lang="ru-RU" dirty="0"/>
              <a:t>));</a:t>
            </a:r>
          </a:p>
          <a:p>
            <a:r>
              <a:rPr lang="ru-RU" dirty="0"/>
              <a:t>	Если </a:t>
            </a:r>
            <a:r>
              <a:rPr lang="ru-RU" dirty="0" err="1"/>
              <a:t>СтарыйМетодСписанияСебестоимости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"Метод списания себестоимости соответствует уже установленному методу";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Движения.УчетнаяПолитика.Записывать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Движения.УчетнаяПолитика.Добавить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	|	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 КАК Себестоимость</a:t>
            </a:r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	|ИТОГИ</a:t>
            </a:r>
          </a:p>
          <a:p>
            <a:r>
              <a:rPr lang="ru-RU" dirty="0"/>
              <a:t>			|	СУММА(Количество),</a:t>
            </a:r>
          </a:p>
          <a:p>
            <a:r>
              <a:rPr lang="ru-RU" dirty="0"/>
              <a:t>			|	СУММА(Себестоимость)</a:t>
            </a:r>
          </a:p>
          <a:p>
            <a:r>
              <a:rPr lang="ru-RU" dirty="0"/>
              <a:t>			|ПО</a:t>
            </a:r>
          </a:p>
          <a:p>
            <a:r>
              <a:rPr lang="ru-RU" dirty="0"/>
              <a:t>			|	Номенклатура";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            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26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Перечисления.УчетнаяПолитика.Среднее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</a:t>
            </a:r>
            <a:r>
              <a:rPr lang="ru-RU" dirty="0" err="1"/>
              <a:t>Документы.ПриходнаяНакладная.ПустаяСсылка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Партия = Ссылка;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Партия;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1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СУБКОНТО – ЭТО ДОПОЛНИТЕЛЬНЫЙ РАЗРЕЗ УЧЕТА. КОЛИЧЕСТВО СУБКОНТО ЗАВИСИТ ОТ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0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УчетнаяПолитика.МетодСписанияСебестоимости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ОстаткиНоменклатурыОстатки.Партия.Дата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 хватает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ВидДвиженияНакопления.Расход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9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СтруктураОтбора</a:t>
            </a:r>
            <a:r>
              <a:rPr lang="ru-RU" dirty="0"/>
              <a:t> = Новый Структура ("Валюта", </a:t>
            </a:r>
            <a:r>
              <a:rPr lang="ru-RU" dirty="0" err="1"/>
              <a:t>Договор.Валюта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КурсВалюты</a:t>
            </a:r>
            <a:r>
              <a:rPr lang="ru-RU" dirty="0"/>
              <a:t>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</a:t>
            </a:r>
            <a:r>
              <a:rPr lang="ru-RU" dirty="0" err="1"/>
              <a:t>СтруктураОтбора</a:t>
            </a:r>
            <a:r>
              <a:rPr lang="ru-RU" dirty="0"/>
              <a:t>).Курс;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КурсВалюты</a:t>
            </a:r>
            <a:r>
              <a:rPr lang="ru-RU" dirty="0"/>
              <a:t>) Тогда</a:t>
            </a:r>
          </a:p>
          <a:p>
            <a:r>
              <a:rPr lang="ru-RU" dirty="0"/>
              <a:t>		</a:t>
            </a:r>
            <a:r>
              <a:rPr lang="ru-RU" dirty="0" err="1"/>
              <a:t>КурсВалюты</a:t>
            </a:r>
            <a:r>
              <a:rPr lang="ru-RU" dirty="0"/>
              <a:t> = 1;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Договор;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Проводка.СуммаВалютнаяДт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КурсВалюты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89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с отбором по контрагенту из документа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СуммаВалютнаяОстаток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УправленческийОстатки.Субконто2 КАК Договор,</a:t>
            </a:r>
          </a:p>
          <a:p>
            <a:r>
              <a:rPr lang="ru-RU" dirty="0"/>
              <a:t>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).Валюта КАК Валюта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</a:t>
            </a:r>
            <a:r>
              <a:rPr lang="ru-RU" dirty="0" err="1"/>
              <a:t>МассивСубконто</a:t>
            </a:r>
            <a:r>
              <a:rPr lang="ru-RU" dirty="0"/>
              <a:t>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Валюта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КАК </a:t>
            </a:r>
            <a:r>
              <a:rPr lang="ru-RU" dirty="0" err="1"/>
              <a:t>ВалютныйОстаток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ВТ_Остатки.Договор</a:t>
            </a:r>
            <a:r>
              <a:rPr lang="ru-RU" dirty="0"/>
              <a:t> КАК Договор,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</a:t>
            </a:r>
            <a:r>
              <a:rPr lang="ru-RU" dirty="0" err="1"/>
              <a:t>ВалютныйОстатокВРублях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</a:t>
            </a:r>
            <a:r>
              <a:rPr lang="ru-RU" dirty="0"/>
              <a:t> КАК </a:t>
            </a:r>
            <a:r>
              <a:rPr lang="ru-RU" dirty="0" err="1"/>
              <a:t>ВТ_Остатки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Валюта В</a:t>
            </a:r>
          </a:p>
          <a:p>
            <a:r>
              <a:rPr lang="ru-RU" dirty="0"/>
              <a:t>	|					(ВЫБРАТЬ</a:t>
            </a:r>
          </a:p>
          <a:p>
            <a:r>
              <a:rPr lang="ru-RU" dirty="0"/>
              <a:t>	|						</a:t>
            </a:r>
            <a:r>
              <a:rPr lang="ru-RU" dirty="0" err="1"/>
              <a:t>Т.Валюта</a:t>
            </a:r>
            <a:endParaRPr lang="ru-RU" dirty="0"/>
          </a:p>
          <a:p>
            <a:r>
              <a:rPr lang="ru-RU" dirty="0"/>
              <a:t>	|					ИЗ</a:t>
            </a:r>
          </a:p>
          <a:p>
            <a:r>
              <a:rPr lang="ru-RU" dirty="0"/>
              <a:t>	|						</a:t>
            </a:r>
            <a:r>
              <a:rPr lang="ru-RU" dirty="0" err="1"/>
              <a:t>Вт_Остатки</a:t>
            </a:r>
            <a:r>
              <a:rPr lang="ru-RU" dirty="0"/>
              <a:t> КАК Т))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ВТ_Остатки.Валюта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ВТ_Остатки.СуммаОстаток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СУММА(</a:t>
            </a:r>
            <a:r>
              <a:rPr lang="ru-RU" dirty="0" err="1"/>
              <a:t>ВалютныйОстатокВРублях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МассивСубконто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МассивСубконто</a:t>
            </a:r>
            <a:r>
              <a:rPr lang="ru-RU" dirty="0"/>
              <a:t>", </a:t>
            </a:r>
            <a:r>
              <a:rPr lang="ru-RU" dirty="0" err="1"/>
              <a:t>МассивСубконто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</a:t>
            </a:r>
            <a:r>
              <a:rPr lang="ru-RU" dirty="0"/>
              <a:t> = </a:t>
            </a:r>
            <a:r>
              <a:rPr lang="ru-RU" dirty="0" err="1"/>
              <a:t>Результат.Выбрать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ВыборкаИтоги.Следующий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Превышение = </a:t>
            </a:r>
            <a:r>
              <a:rPr lang="ru-RU" dirty="0" err="1"/>
              <a:t>СуммаПоДокументу</a:t>
            </a:r>
            <a:r>
              <a:rPr lang="ru-RU" dirty="0"/>
              <a:t> - </a:t>
            </a:r>
            <a:r>
              <a:rPr lang="ru-RU" dirty="0" err="1"/>
              <a:t>ВыборкаИтоги.ВалютныйОстатокВРублях</a:t>
            </a:r>
            <a:r>
              <a:rPr lang="ru-RU" dirty="0"/>
              <a:t>;</a:t>
            </a:r>
          </a:p>
          <a:p>
            <a:r>
              <a:rPr lang="ru-RU" dirty="0"/>
              <a:t>	Если Превышение &gt;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"Сумма оплаты превышает имеющийся долг контрагента на " + Превышение;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ВыборкаИтоги.Выбрать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Если </a:t>
            </a:r>
            <a:r>
              <a:rPr lang="ru-RU" dirty="0" err="1"/>
              <a:t>ОсталосьСписать</a:t>
            </a:r>
            <a:r>
              <a:rPr lang="ru-RU" dirty="0"/>
              <a:t> &gt;=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 Тогда </a:t>
            </a:r>
          </a:p>
          <a:p>
            <a:r>
              <a:rPr lang="ru-RU" dirty="0"/>
              <a:t>			// списывается вся валютная сумма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</a:t>
            </a:r>
            <a:r>
              <a:rPr lang="ru-RU" dirty="0" err="1"/>
              <a:t>Выборка.ВалютныйОстаток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Выборка.ВалютныйОстатокВРублях</a:t>
            </a:r>
            <a:r>
              <a:rPr lang="ru-RU" dirty="0"/>
              <a:t>;			</a:t>
            </a:r>
          </a:p>
          <a:p>
            <a:r>
              <a:rPr lang="ru-RU" dirty="0"/>
              <a:t>		Иначе // списывается часть валютной суммы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СписываемВРублях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СписываемВВалюте</a:t>
            </a:r>
            <a:r>
              <a:rPr lang="ru-RU" dirty="0"/>
              <a:t> = ? (</a:t>
            </a:r>
            <a:r>
              <a:rPr lang="ru-RU" dirty="0" err="1"/>
              <a:t>Выборка.Курс</a:t>
            </a:r>
            <a:r>
              <a:rPr lang="ru-RU" dirty="0"/>
              <a:t> = 0, 0, </a:t>
            </a:r>
            <a:r>
              <a:rPr lang="ru-RU" dirty="0" err="1"/>
              <a:t>СписываемВРублях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Проводка отражения поступления денег от контрагента</a:t>
            </a:r>
          </a:p>
          <a:p>
            <a:r>
              <a:rPr lang="ru-RU" dirty="0"/>
              <a:t>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Проводка.СуммаВалютнаяКт</a:t>
            </a:r>
            <a:r>
              <a:rPr lang="ru-RU" dirty="0"/>
              <a:t> = </a:t>
            </a:r>
            <a:r>
              <a:rPr lang="ru-RU" dirty="0" err="1"/>
              <a:t>СписываемВВалюте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СписываемВРублях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9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</a:t>
            </a:r>
            <a:r>
              <a:rPr lang="ru-RU" dirty="0"/>
              <a:t>(Команда)</a:t>
            </a:r>
          </a:p>
          <a:p>
            <a:r>
              <a:rPr lang="ru-RU" dirty="0"/>
              <a:t>	Если </a:t>
            </a:r>
            <a:r>
              <a:rPr lang="ru-RU" dirty="0" err="1"/>
              <a:t>ПроверитьЗаполнение</a:t>
            </a:r>
            <a:r>
              <a:rPr lang="ru-RU" dirty="0"/>
              <a:t>() Тогда   // Проверка заполнения обязательных для заполнения реквизитов, в данном случае даты актуальности</a:t>
            </a:r>
          </a:p>
          <a:p>
            <a:r>
              <a:rPr lang="ru-RU" dirty="0"/>
              <a:t>		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НаСервереБезКонтекста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СформироватьДокументНаСервере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КонецДняДатыАктуализации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ДатаАктуализации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НачатьТранзакцию</a:t>
            </a:r>
            <a:r>
              <a:rPr lang="ru-RU" dirty="0"/>
              <a:t>();</a:t>
            </a:r>
          </a:p>
          <a:p>
            <a:r>
              <a:rPr lang="ru-RU" dirty="0"/>
              <a:t>	Попытка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Установка блокировки данных в регистре Управленческий с отбором по счету Покупатели</a:t>
            </a:r>
          </a:p>
          <a:p>
            <a:r>
              <a:rPr lang="ru-RU" dirty="0"/>
              <a:t>	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Запрос получения данных для формирования движений</a:t>
            </a:r>
          </a:p>
          <a:p>
            <a:r>
              <a:rPr lang="ru-RU" dirty="0"/>
              <a:t>		Запрос = Новый Запрос;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УправленческийОстатки.Субконто1 КАК Контрагент,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Отклонение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&amp;Субконто, 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ДатаАктуализации</a:t>
            </a:r>
            <a:r>
              <a:rPr lang="ru-RU" dirty="0"/>
              <a:t>, 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УправленческийОстатки.Субконто2.Валюта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(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&gt;= 0.01</a:t>
            </a:r>
          </a:p>
          <a:p>
            <a:r>
              <a:rPr lang="ru-RU" dirty="0"/>
              <a:t>		|			ИЛИ </a:t>
            </a:r>
            <a:r>
              <a:rPr lang="ru-RU" dirty="0" err="1"/>
              <a:t>УправленческийОстатки.СуммаВалютнаяОстаток</a:t>
            </a:r>
            <a:r>
              <a:rPr lang="ru-RU" dirty="0"/>
              <a:t> *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- 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&lt;= -0.01)";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Субконто = Новый Массив(2);</a:t>
            </a:r>
          </a:p>
          <a:p>
            <a:r>
              <a:rPr lang="ru-RU" dirty="0"/>
              <a:t>		Субконто[0] = 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;</a:t>
            </a:r>
          </a:p>
          <a:p>
            <a:r>
              <a:rPr lang="ru-RU" dirty="0"/>
              <a:t>		Субконто[1] = 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Остатки будем получать включая сама дату актуализации, чтобы при запуске обработке с той же датой система не дублировала проводки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ДатаАктуализации</a:t>
            </a:r>
            <a:r>
              <a:rPr lang="ru-RU" dirty="0"/>
              <a:t>", Новый Граница(</a:t>
            </a:r>
            <a:r>
              <a:rPr lang="ru-RU" dirty="0" err="1"/>
              <a:t>КонецДняДатыАктуализации</a:t>
            </a:r>
            <a:r>
              <a:rPr lang="ru-RU" dirty="0"/>
              <a:t>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("Субконто", Субконто);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Результат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Результат.Пустой</a:t>
            </a:r>
            <a:r>
              <a:rPr lang="ru-RU" dirty="0"/>
              <a:t>() Тогда</a:t>
            </a:r>
          </a:p>
          <a:p>
            <a:r>
              <a:rPr lang="ru-RU" dirty="0"/>
              <a:t>	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"Отсутствуют данные для формирования документа.";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Возврат;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и записываем новый документ Операция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</a:t>
            </a:r>
            <a:r>
              <a:rPr lang="ru-RU" dirty="0"/>
              <a:t> = </a:t>
            </a:r>
            <a:r>
              <a:rPr lang="ru-RU" dirty="0" err="1"/>
              <a:t>Документы.Операция.СоздатьДокумент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НовыйДокумент.Дата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		</a:t>
            </a:r>
          </a:p>
          <a:p>
            <a:r>
              <a:rPr lang="ru-RU" dirty="0"/>
              <a:t>		</a:t>
            </a:r>
            <a:r>
              <a:rPr lang="ru-RU" dirty="0" err="1"/>
              <a:t>НовыйДокумент.Записать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Создаем набор записей, </a:t>
            </a:r>
            <a:r>
              <a:rPr lang="ru-RU" dirty="0" err="1"/>
              <a:t>привяызываем</a:t>
            </a:r>
            <a:r>
              <a:rPr lang="ru-RU" dirty="0"/>
              <a:t> к документу и заполняем его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</a:t>
            </a:r>
            <a:r>
              <a:rPr lang="ru-RU" dirty="0" err="1"/>
              <a:t>РегистрыБухгалтерии.Управленческий.СоздатьНаборЗаписей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НаборЗаписей.Отбор.Регистратор.Установить</a:t>
            </a:r>
            <a:r>
              <a:rPr lang="ru-RU" dirty="0"/>
              <a:t>(</a:t>
            </a:r>
            <a:r>
              <a:rPr lang="ru-RU" dirty="0" err="1"/>
              <a:t>НовыйДокумент.Ссылка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Обход результатов запроса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</a:t>
            </a:r>
            <a:r>
              <a:rPr lang="ru-RU" dirty="0" err="1"/>
              <a:t>КонецДняДатыАктуализации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Проводка корректировки рублевой суммы в соответствии с изменившимся курсом валюты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Выборка.Отклонение</a:t>
            </a:r>
            <a:r>
              <a:rPr lang="ru-RU" dirty="0"/>
              <a:t> &gt; 0 Тогда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ПланыВидовХарактеристик.ВидыСубконто.Контрагенты</a:t>
            </a:r>
            <a:r>
              <a:rPr lang="ru-RU" dirty="0"/>
              <a:t>] = </a:t>
            </a:r>
            <a:r>
              <a:rPr lang="ru-RU" dirty="0" err="1"/>
              <a:t>Выборка.Контрагент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Проводка.Сумма</a:t>
            </a:r>
            <a:r>
              <a:rPr lang="ru-RU" dirty="0"/>
              <a:t> = -</a:t>
            </a:r>
            <a:r>
              <a:rPr lang="ru-RU" dirty="0" err="1"/>
              <a:t>Выборка.Отклонение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("Документ успешно сформирован: %1", </a:t>
            </a:r>
            <a:r>
              <a:rPr lang="ru-RU" dirty="0" err="1"/>
              <a:t>НовыйДокумент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Сообщение.КлючДанных</a:t>
            </a:r>
            <a:r>
              <a:rPr lang="ru-RU" dirty="0"/>
              <a:t> = </a:t>
            </a:r>
            <a:r>
              <a:rPr lang="ru-RU" dirty="0" err="1"/>
              <a:t>НовыйДокумент.Ссылка</a:t>
            </a:r>
            <a:r>
              <a:rPr lang="ru-RU" dirty="0"/>
              <a:t>; // Делаем сообщение </a:t>
            </a:r>
            <a:r>
              <a:rPr lang="ru-RU" dirty="0" err="1"/>
              <a:t>кликабельным</a:t>
            </a:r>
            <a:r>
              <a:rPr lang="ru-RU" dirty="0"/>
              <a:t> - при нажатии будет открываться новый документ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            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ЗафиксироватьТранзакцию</a:t>
            </a:r>
            <a:r>
              <a:rPr lang="ru-RU" dirty="0"/>
              <a:t>();		</a:t>
            </a:r>
          </a:p>
          <a:p>
            <a:r>
              <a:rPr lang="ru-RU" dirty="0"/>
              <a:t>	Исключение</a:t>
            </a:r>
          </a:p>
          <a:p>
            <a:r>
              <a:rPr lang="ru-RU" dirty="0"/>
              <a:t>		</a:t>
            </a:r>
            <a:r>
              <a:rPr lang="ru-RU" dirty="0" err="1"/>
              <a:t>ОтменитьТранзакцию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("Произошла ошибка: %1", </a:t>
            </a:r>
            <a:r>
              <a:rPr lang="ru-RU" dirty="0" err="1"/>
              <a:t>КраткоеПредставлениеОшибки</a:t>
            </a:r>
            <a:r>
              <a:rPr lang="ru-RU" dirty="0"/>
              <a:t>(</a:t>
            </a:r>
            <a:r>
              <a:rPr lang="ru-RU" dirty="0" err="1"/>
              <a:t>ИнформацияОбОшибке</a:t>
            </a:r>
            <a:r>
              <a:rPr lang="ru-RU" dirty="0"/>
              <a:t>()));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КонецПопытки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7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 этап - подготовка записей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Движение.ГрафикРаботы</a:t>
            </a:r>
            <a:r>
              <a:rPr lang="ru-RU" dirty="0"/>
              <a:t> = </a:t>
            </a:r>
            <a:r>
              <a:rPr lang="ru-RU" dirty="0" err="1"/>
              <a:t>Справочники.ГрафикиРаботы.Шестидневка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), -2);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</a:t>
            </a:r>
            <a:r>
              <a:rPr lang="ru-RU" dirty="0" err="1"/>
              <a:t>Строка.ДатаНачала</a:t>
            </a:r>
            <a:r>
              <a:rPr lang="ru-RU" dirty="0"/>
              <a:t>) - 1;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ТаблицаДополнения</a:t>
            </a:r>
            <a:r>
              <a:rPr lang="ru-RU" dirty="0"/>
              <a:t> = </a:t>
            </a:r>
            <a:r>
              <a:rPr lang="ru-RU" dirty="0" err="1"/>
              <a:t>Движения.ОсновныеНачисления.ПолучитьДополнение</a:t>
            </a:r>
            <a:r>
              <a:rPr lang="ru-RU" dirty="0"/>
              <a:t>();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ТаблицаДополнения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Движение.Сторно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Строка.ПериодРегистрацииСторно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Строка.ПериодДействияНачалоСторно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Строка.ПериодДействияКонецСторно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II этап - расчет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ОсновныеНачисленияДанныеГрафика.ДнейПериодДействия</a:t>
            </a:r>
            <a:r>
              <a:rPr lang="ru-RU" dirty="0"/>
              <a:t>, 0)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ОсновныеНачисленияДанныеГрафика.ЧасовФактическийПериодДействия</a:t>
            </a:r>
            <a:r>
              <a:rPr lang="ru-RU" dirty="0"/>
              <a:t>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ОсновныеНачисленияДанныеГрафика.Оклад</a:t>
            </a:r>
            <a:r>
              <a:rPr lang="ru-RU" dirty="0"/>
              <a:t> КАК Оклад,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ОсновныеНачисленияДанныеГрафика.Сторно</a:t>
            </a:r>
            <a:r>
              <a:rPr lang="ru-RU" dirty="0"/>
              <a:t> КАК </a:t>
            </a:r>
            <a:r>
              <a:rPr lang="ru-RU" dirty="0" err="1"/>
              <a:t>Сторно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(Регистратор = &amp;Регистратор)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втДанныеГрафика.РабочихДней</a:t>
            </a:r>
            <a:r>
              <a:rPr lang="ru-RU" dirty="0"/>
              <a:t> КАК </a:t>
            </a:r>
            <a:r>
              <a:rPr lang="ru-RU" dirty="0" err="1"/>
              <a:t>РабочихДней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втДанныеГрафика.ОтработаноДней</a:t>
            </a:r>
            <a:r>
              <a:rPr lang="ru-RU" dirty="0"/>
              <a:t> КАК </a:t>
            </a:r>
            <a:r>
              <a:rPr lang="ru-RU" dirty="0" err="1"/>
              <a:t>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НЕ </a:t>
            </a:r>
            <a:r>
              <a:rPr lang="ru-RU" dirty="0" err="1"/>
              <a:t>втДанныеГрафика.Сторно</a:t>
            </a:r>
            <a:endParaRPr lang="ru-RU" dirty="0"/>
          </a:p>
          <a:p>
            <a:r>
              <a:rPr lang="ru-RU" dirty="0"/>
              <a:t>		|			ТОГДА 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</a:t>
            </a:r>
          </a:p>
          <a:p>
            <a:r>
              <a:rPr lang="ru-RU" dirty="0"/>
              <a:t>		|		ИНАЧЕ </a:t>
            </a:r>
            <a:r>
              <a:rPr lang="ru-RU" dirty="0" err="1"/>
              <a:t>втДанныеГрафика.Оклад</a:t>
            </a:r>
            <a:endParaRPr lang="ru-RU" dirty="0"/>
          </a:p>
          <a:p>
            <a:r>
              <a:rPr lang="ru-RU" dirty="0"/>
              <a:t>		|	КОНЕЦ КАК Оклад,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НачисленоОкладаЗаБазовыйПериод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ОсновныеНачисленияБазаОсновныеНачисления.ОтработаноЧасовБаза</a:t>
            </a:r>
            <a:r>
              <a:rPr lang="ru-RU" dirty="0"/>
              <a:t>, 0) КАК </a:t>
            </a:r>
            <a:r>
              <a:rPr lang="ru-RU" dirty="0" err="1"/>
              <a:t>ОтработаноЧасовЗаБазовыйПериод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= &amp;</a:t>
            </a:r>
            <a:r>
              <a:rPr lang="ru-RU" dirty="0" err="1"/>
              <a:t>ВидРасчетаКомандировка</a:t>
            </a:r>
            <a:r>
              <a:rPr lang="ru-RU" dirty="0"/>
              <a:t>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ВидРасчетаКомандировка</a:t>
            </a:r>
            <a:r>
              <a:rPr lang="ru-RU" dirty="0"/>
              <a:t>",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Выборка.РабочихДней</a:t>
            </a:r>
            <a:r>
              <a:rPr lang="ru-RU" dirty="0"/>
              <a:t> &lt;&gt; 0, </a:t>
            </a:r>
          </a:p>
          <a:p>
            <a:r>
              <a:rPr lang="ru-RU" dirty="0"/>
              <a:t>			                    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Выборка.РабочихДней</a:t>
            </a:r>
            <a:r>
              <a:rPr lang="ru-RU" dirty="0"/>
              <a:t> * </a:t>
            </a:r>
            <a:r>
              <a:rPr lang="ru-RU" dirty="0" err="1"/>
              <a:t>Выборка.ОтработаноДней</a:t>
            </a:r>
            <a:r>
              <a:rPr lang="ru-RU" dirty="0"/>
              <a:t>,</a:t>
            </a:r>
          </a:p>
          <a:p>
            <a:r>
              <a:rPr lang="ru-RU" dirty="0"/>
              <a:t>								   0);								   								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&lt;&gt; 0,</a:t>
            </a:r>
          </a:p>
          <a:p>
            <a:r>
              <a:rPr lang="ru-RU" dirty="0"/>
              <a:t>			 					   </a:t>
            </a:r>
            <a:r>
              <a:rPr lang="ru-RU" dirty="0" err="1"/>
              <a:t>Выборка.НачисленоОкладаЗаБазовыйПериод</a:t>
            </a:r>
            <a:r>
              <a:rPr lang="ru-RU" dirty="0"/>
              <a:t> /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Выборка.ОтработаноЧасовЗаБазовыйПериод</a:t>
            </a:r>
            <a:r>
              <a:rPr lang="ru-RU" dirty="0"/>
              <a:t> * 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						  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Движение.Результат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Движение.ОтработаноЧасов</a:t>
            </a:r>
            <a:r>
              <a:rPr lang="ru-RU" dirty="0"/>
              <a:t> = ?(</a:t>
            </a:r>
            <a:r>
              <a:rPr lang="ru-RU" dirty="0" err="1"/>
              <a:t>Движение.Сторно</a:t>
            </a:r>
            <a:r>
              <a:rPr lang="ru-RU" dirty="0"/>
              <a:t>, -1, 1) * </a:t>
            </a:r>
            <a:r>
              <a:rPr lang="ru-RU" dirty="0" err="1"/>
              <a:t>Движение.ОтработаноЧасов</a:t>
            </a:r>
            <a:r>
              <a:rPr lang="ru-RU" dirty="0"/>
              <a:t>;		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877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 ("Контрагент", </a:t>
            </a:r>
            <a:r>
              <a:rPr lang="ru-RU" dirty="0" err="1"/>
              <a:t>Параметры.Контрагент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732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ОбработкаКоманды</a:t>
            </a:r>
            <a:r>
              <a:rPr lang="ru-RU" dirty="0"/>
              <a:t>(</a:t>
            </a:r>
            <a:r>
              <a:rPr lang="ru-RU" dirty="0" err="1"/>
              <a:t>ПараметрКоманды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Структура("Контрагент", </a:t>
            </a:r>
            <a:r>
              <a:rPr lang="ru-RU" dirty="0" err="1"/>
              <a:t>ПараметрКоманды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Справочник.Контрагенты.Форма.ФормаСпискаДвиженияКонтрагента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ПараметрыВыполненияКоманды.Источник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ПараметрыВыполненияКоманды.Уникальность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ПараметрыВыполненияКоманды.Окно</a:t>
            </a:r>
            <a:r>
              <a:rPr lang="ru-RU" dirty="0"/>
              <a:t>, </a:t>
            </a:r>
            <a:r>
              <a:rPr lang="ru-RU" dirty="0" err="1"/>
              <a:t>ПараметрыВыполненияКоманды.НавигационнаяСсылка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25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ПояснениеОткрытие</a:t>
            </a:r>
            <a:r>
              <a:rPr lang="ru-RU" dirty="0"/>
              <a:t>(Элемент,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документа по указанной в поле навигационной ссылке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СтрокаПоиска</a:t>
            </a:r>
            <a:r>
              <a:rPr lang="ru-RU" dirty="0"/>
              <a:t> = </a:t>
            </a:r>
            <a:r>
              <a:rPr lang="ru-RU" dirty="0" err="1"/>
              <a:t>Элемент.ТекстРедактирования</a:t>
            </a:r>
            <a:r>
              <a:rPr lang="ru-RU" dirty="0"/>
              <a:t>;</a:t>
            </a:r>
          </a:p>
          <a:p>
            <a:r>
              <a:rPr lang="ru-RU" dirty="0"/>
              <a:t>	Позиция = Найти(</a:t>
            </a:r>
            <a:r>
              <a:rPr lang="ru-RU" dirty="0" err="1"/>
              <a:t>СтрокаПоиска</a:t>
            </a:r>
            <a:r>
              <a:rPr lang="ru-RU" dirty="0"/>
              <a:t>, "e1cib/</a:t>
            </a:r>
            <a:r>
              <a:rPr lang="ru-RU" dirty="0" err="1"/>
              <a:t>data</a:t>
            </a:r>
            <a:r>
              <a:rPr lang="ru-RU" dirty="0"/>
              <a:t>/Документ");</a:t>
            </a:r>
          </a:p>
          <a:p>
            <a:r>
              <a:rPr lang="ru-RU" dirty="0"/>
              <a:t>	Если Позиция &gt; 0 Тогда</a:t>
            </a:r>
          </a:p>
          <a:p>
            <a:r>
              <a:rPr lang="ru-RU" dirty="0"/>
              <a:t>		</a:t>
            </a:r>
            <a:r>
              <a:rPr lang="ru-RU" dirty="0" err="1"/>
              <a:t>НавигационнаяСсылка</a:t>
            </a:r>
            <a:r>
              <a:rPr lang="ru-RU" dirty="0"/>
              <a:t> = Сред(</a:t>
            </a:r>
            <a:r>
              <a:rPr lang="ru-RU" dirty="0" err="1"/>
              <a:t>СтрокаПоиска</a:t>
            </a:r>
            <a:r>
              <a:rPr lang="ru-RU" dirty="0"/>
              <a:t>, Позиция);</a:t>
            </a:r>
          </a:p>
          <a:p>
            <a:r>
              <a:rPr lang="ru-RU" dirty="0"/>
              <a:t>		</a:t>
            </a:r>
            <a:r>
              <a:rPr lang="ru-RU" dirty="0" err="1"/>
              <a:t>ПерейтиПоНавигационнойСсылке</a:t>
            </a:r>
            <a:r>
              <a:rPr lang="ru-RU" dirty="0"/>
              <a:t>(</a:t>
            </a:r>
            <a:r>
              <a:rPr lang="ru-RU" dirty="0" err="1"/>
              <a:t>НавигационнаяСсылка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804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Количество, Себестоимость),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ПриоритетыСкладов</a:t>
            </a:r>
            <a:r>
              <a:rPr lang="ru-RU" dirty="0"/>
              <a:t> (Склад | Приоритет)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движение из выборки</a:t>
            </a:r>
          </a:p>
          <a:p>
            <a:r>
              <a:rPr lang="ru-RU" dirty="0"/>
              <a:t>Код расходной: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(сгруппировать </a:t>
            </a:r>
            <a:r>
              <a:rPr lang="ru-RU" dirty="0" err="1"/>
              <a:t>тч</a:t>
            </a:r>
            <a:r>
              <a:rPr lang="ru-RU" dirty="0"/>
              <a:t> документа без услуг, соединить с остатками, а остатки с приоритетами складов, упорядочить по приоритету, итоги по номенклатуре), в верхней выборке проверяем остатки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движения и уменьшаем количество списать</a:t>
            </a:r>
          </a:p>
          <a:p>
            <a:r>
              <a:rPr lang="ru-RU" dirty="0"/>
              <a:t>Отчет: по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</a:t>
            </a:r>
            <a:r>
              <a:rPr lang="ru-RU" dirty="0" err="1"/>
              <a:t>ОстаткиИОбороты</a:t>
            </a:r>
            <a:endParaRPr lang="ru-RU" dirty="0"/>
          </a:p>
          <a:p>
            <a:r>
              <a:rPr lang="ru-RU" dirty="0"/>
              <a:t>БУ: Склады, Организации, </a:t>
            </a:r>
            <a:r>
              <a:rPr lang="ru-RU" dirty="0" err="1"/>
              <a:t>рб</a:t>
            </a:r>
            <a:r>
              <a:rPr lang="ru-RU" dirty="0"/>
              <a:t> Управленческий (Организация (балансовый, запрет незаполненных) | Количество, Сумма), документ </a:t>
            </a:r>
            <a:r>
              <a:rPr lang="ru-RU" dirty="0" err="1"/>
              <a:t>КупляПродажа</a:t>
            </a:r>
            <a:r>
              <a:rPr lang="ru-RU" dirty="0"/>
              <a:t> (расчет суммы), виды субконто (номенклатура, партии, покупатели, склады), субконто - 3, счет товары (количественный | номенклатура, склады, партии), счет покупатели (покупатели)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сделать проводки из выборки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купли продажи: очистить движения, возвести флаг, заблокировать по счету товары, организации поставщику, складу поставщика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</a:t>
            </a:r>
            <a:r>
              <a:rPr lang="ru-RU" dirty="0" err="1"/>
              <a:t>рб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, склад = склад поставщика, организация = организация поставщика), упорядочить по моменту времени партии и итоги по </a:t>
            </a:r>
            <a:r>
              <a:rPr lang="ru-RU" dirty="0" err="1"/>
              <a:t>номеклатуре</a:t>
            </a:r>
            <a:r>
              <a:rPr lang="ru-RU" dirty="0"/>
              <a:t>), в верхней выборке проверяем остаток и инициализируем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 и делаем проводку </a:t>
            </a:r>
            <a:r>
              <a:rPr lang="ru-RU" dirty="0" err="1"/>
              <a:t>дт</a:t>
            </a:r>
            <a:r>
              <a:rPr lang="ru-RU" dirty="0"/>
              <a:t> прибыль убытки - </a:t>
            </a:r>
            <a:r>
              <a:rPr lang="ru-RU" dirty="0" err="1"/>
              <a:t>кт</a:t>
            </a:r>
            <a:r>
              <a:rPr lang="ru-RU" dirty="0"/>
              <a:t> товары и уменьшаем количество списать,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поставщики, и в конце после выборок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прибыль убытки</a:t>
            </a:r>
          </a:p>
          <a:p>
            <a:r>
              <a:rPr lang="ru-RU" dirty="0"/>
              <a:t>Отчет: справочники организации, левое соединение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прибыли убытки)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 | значение), план видов расчета основные начисления есть период, нет базы (оплата по часовому тарифу), </a:t>
            </a:r>
            <a:r>
              <a:rPr lang="ru-RU" dirty="0" err="1"/>
              <a:t>рс</a:t>
            </a:r>
            <a:r>
              <a:rPr lang="ru-RU" dirty="0"/>
              <a:t> Тарифные ставки (</a:t>
            </a:r>
            <a:r>
              <a:rPr lang="ru-RU" dirty="0" err="1"/>
              <a:t>ГрафикРаботы</a:t>
            </a:r>
            <a:r>
              <a:rPr lang="ru-RU" dirty="0"/>
              <a:t> | Тарифная Ставка),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(базовый)), план видов расчета дополнительные начисления нет периода, есть база от основных начислений (премия руководителю (база - оплата по часовому тарифу, Ведущие - оплата по часовому тарифу)),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(базовый)) и перерасчет по сотруднику и подразделению, </a:t>
            </a:r>
            <a:r>
              <a:rPr lang="ru-RU" dirty="0" err="1"/>
              <a:t>перечислене</a:t>
            </a:r>
            <a:r>
              <a:rPr lang="ru-RU" dirty="0"/>
              <a:t> способы расчета, способ расчета и приоритет в планах расчета</a:t>
            </a:r>
          </a:p>
          <a:p>
            <a:r>
              <a:rPr lang="ru-RU" dirty="0"/>
              <a:t>Код начисления: инициализируем период регистрации, возводим флаг для основных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возводим флаг для дополнительных начислений, заполняем движения из </a:t>
            </a:r>
            <a:r>
              <a:rPr lang="ru-RU" dirty="0" err="1"/>
              <a:t>тч</a:t>
            </a:r>
            <a:r>
              <a:rPr lang="ru-RU" dirty="0"/>
              <a:t>, записываем движения, выполняем запрос получаем способы расчета упорядоченные по приоритету, проходим по выборке, если способ расчета </a:t>
            </a:r>
            <a:r>
              <a:rPr lang="ru-RU" dirty="0" err="1"/>
              <a:t>ОплатаПоЧасовомуТарифу</a:t>
            </a:r>
            <a:r>
              <a:rPr lang="ru-RU" dirty="0"/>
              <a:t> тогда делаем запрос (получаем данные графика по регистратору и способу расчета, соединяем с тарифными ставками), проходимся по таблице движений основных начислений и ищем в выборке по номеру строки для заполнения движений, после записываем без перерасчета, если способ расчета </a:t>
            </a:r>
            <a:r>
              <a:rPr lang="ru-RU" dirty="0" err="1"/>
              <a:t>ПроцентОтОплатыПодчиненныхЗаПрошлыйМесяц</a:t>
            </a:r>
            <a:r>
              <a:rPr lang="ru-RU" dirty="0"/>
              <a:t> тогда делаем запрос (</a:t>
            </a:r>
            <a:r>
              <a:rPr lang="ru-RU" dirty="0" err="1"/>
              <a:t>ДополнительныеНачисления.База</a:t>
            </a:r>
            <a:r>
              <a:rPr lang="ru-RU" dirty="0"/>
              <a:t> измерения - подразделение, разрезы - сотрудник, регистратор и способ расчета, где 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r>
              <a:rPr lang="ru-RU" dirty="0"/>
              <a:t>, группировка по номеру строки), проходим по таблице движений, ищем по номеру строки в выборке, заполняем движения и записываем движения</a:t>
            </a:r>
          </a:p>
          <a:p>
            <a:r>
              <a:rPr lang="ru-RU" dirty="0"/>
              <a:t>Отчет Анализ премий: 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, период регистрации = НАЧАЛОПЕРИОДА(&amp;</a:t>
            </a:r>
            <a:r>
              <a:rPr lang="ru-RU" dirty="0" err="1"/>
              <a:t>МесяцОтчета</a:t>
            </a:r>
            <a:r>
              <a:rPr lang="ru-RU" dirty="0"/>
              <a:t>, МЕСЯЦ) </a:t>
            </a:r>
          </a:p>
          <a:p>
            <a:r>
              <a:rPr lang="ru-RU" dirty="0"/>
              <a:t>Отчет Перерасчеты: </a:t>
            </a:r>
            <a:r>
              <a:rPr lang="ru-RU" dirty="0" err="1"/>
              <a:t>РегистрРасчета.ДополнительныеНачисления.Перерасчет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на форме документа расходной в панель </a:t>
            </a:r>
            <a:r>
              <a:rPr lang="ru-RU" dirty="0" err="1"/>
              <a:t>навегации</a:t>
            </a:r>
            <a:r>
              <a:rPr lang="ru-RU" dirty="0"/>
              <a:t> перейти включить видимость регистров, на форме списка расходной в командную панель важное добавить переход к движениям, в </a:t>
            </a:r>
            <a:r>
              <a:rPr lang="ru-RU" dirty="0" err="1"/>
              <a:t>физ</a:t>
            </a:r>
            <a:r>
              <a:rPr lang="ru-RU" dirty="0"/>
              <a:t> лица два реквизита - путь к фото (строка), фото (хранилище значений), на форме справочника кнопка выбрать фото и реквизит формы ссылка на фото</a:t>
            </a:r>
          </a:p>
          <a:p>
            <a:r>
              <a:rPr lang="ru-RU" dirty="0"/>
              <a:t>Код формы: при открытии если заполнен путь к фото, начать помещать файл после </a:t>
            </a:r>
            <a:r>
              <a:rPr lang="ru-RU" dirty="0" err="1"/>
              <a:t>СсылкаНаФото</a:t>
            </a:r>
            <a:r>
              <a:rPr lang="ru-RU" dirty="0"/>
              <a:t> = Адрес, иначе с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фото; при нажатии на кнопку выбрать фото начинаем помещение файла, затем если результат есть </a:t>
            </a:r>
            <a:r>
              <a:rPr lang="ru-RU" dirty="0" err="1"/>
              <a:t>СсылкаНаФото</a:t>
            </a:r>
            <a:r>
              <a:rPr lang="ru-RU"/>
              <a:t> = Адрес и спрашиваем сохранять в базу или нет, если сохранять, то путь пустой, иначе записываем путь; перед записью если путь не заполнен сохранять фото в хранилище иначе очищать хранилище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04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8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ОТКЛОНЕНИЙ – СНАЧАЛА РЕГИСТРИРУЕТСЯ САМ ФАКТ РАБОТЫ, А ЗАТЕМ ФИКСИРУЮТСЯ ОТКЛАНЕНИЯ (ПЕРИОДЫ ОТСУТСТВИЯ). ЭТИ ОТКЛОНЕНИЯ НАКЛАДЫВАЮТСЯ НА ПЕРИОД РАБОТЫ И ВЫТЕСНЯЮТ.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МЕТОД (ПРОТИВОПОЛОЖНЫЙ) НАЧИСЛЕНИЯ ПО ТАБЕЛЮ.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ДЛЯ КАЖДОГО ПЛАНА ВИДОВ РАСЧЕТА СОЗДАЕТСЯ СВОЙ РЕГИСТР РАСЧЕТА. ПЛАН ВИДОВ РАСЧЕТА ПОХОЖ НА СПРАВОЧНИК (СПИСОК ВИДОВ РАСЧЕТА).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РЕГИСТРЕ НУЖНО УКАЗЫВАТЬ ПЛАН ВИДОВ РАСЧЕТА, ЧТОБЫ СИСТЕМА ПОНИМАЛА КАКОГО ВИДА РАСЧЕТ.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 ЗАРПЛАТЫ ИДЕТ В РАЗРЕЗЕ ВИДА РАСЧЕТА И ИЗМЕРЕНИЙ РЕГИСТРА РАСЧЕТА.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 РАБОТЫ – РЕГИСТР СВЕДЕНИЙ, В КОТОРОМ УКАЗЫВАЕТСЯ КОЛИЧЕСТВО РАБОЧИХ ДНЕЙ (ЧАСОВ) ЗА ОПРЕДЕЛЕННУЮ ДАТУ.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	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КАК Склад,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ОстаткиНоменклатурыОстатки.СебестоимостьОстаток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r>
              <a:rPr lang="ru-RU" dirty="0"/>
              <a:t>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&amp;Склад</a:t>
            </a:r>
          </a:p>
          <a:p>
            <a:r>
              <a:rPr lang="ru-RU" dirty="0"/>
              <a:t>		|			ТОГДА -1</a:t>
            </a:r>
          </a:p>
          <a:p>
            <a:r>
              <a:rPr lang="ru-RU" dirty="0"/>
              <a:t>		|		ИНАЧЕ ЕСТЬNULL(</a:t>
            </a:r>
            <a:r>
              <a:rPr lang="ru-RU" dirty="0" err="1"/>
              <a:t>ПриоритетыСкладовСрезПоследних.Приоритет</a:t>
            </a:r>
            <a:r>
              <a:rPr lang="ru-RU" dirty="0"/>
              <a:t>, 100)</a:t>
            </a:r>
          </a:p>
          <a:p>
            <a:r>
              <a:rPr lang="ru-RU" dirty="0"/>
              <a:t>		|	КОНЕЦ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	ЛЕВОЕ СОЕДИНЕНИЕ </a:t>
            </a:r>
            <a:r>
              <a:rPr lang="ru-RU" dirty="0" err="1"/>
              <a:t>РегистрСведений.ПриоритетыСкладов.СрезПоследних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) КАК </a:t>
            </a:r>
            <a:r>
              <a:rPr lang="ru-RU" dirty="0" err="1"/>
              <a:t>ПриоритетыСкладовСрезПоследних</a:t>
            </a:r>
            <a:endParaRPr lang="ru-RU" dirty="0"/>
          </a:p>
          <a:p>
            <a:r>
              <a:rPr lang="ru-RU" dirty="0"/>
              <a:t>		|			ПО </a:t>
            </a:r>
            <a:r>
              <a:rPr lang="ru-RU" dirty="0" err="1"/>
              <a:t>ОстаткиНоменклатурыОстатки.Склад</a:t>
            </a:r>
            <a:r>
              <a:rPr lang="ru-RU" dirty="0"/>
              <a:t> = </a:t>
            </a:r>
            <a:r>
              <a:rPr lang="ru-RU" dirty="0" err="1"/>
              <a:t>ПриоритетыСкладовСрезПоследних.Склад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Иначе	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ВыборкаДетальныеЗаписи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286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519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ТЧ КАК В ДРУГИХ ДОКУМЕНТАХ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52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КупляПродажаСписокНоменклатуры.Сумма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Документ.КупляПродажа.СписокНоменклатуры</a:t>
            </a:r>
            <a:r>
              <a:rPr lang="ru-RU" dirty="0"/>
              <a:t> КАК </a:t>
            </a:r>
            <a:r>
              <a:rPr lang="ru-RU" dirty="0" err="1"/>
              <a:t>КупляПродажаСписокНоменклатуры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КупляПродажаСписокНоменклатуры.Номенклатура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УправленческийОстатки.Субконто3 КАК Партия,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	(ВЫБРАТЬ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	ИЗ</a:t>
            </a:r>
          </a:p>
          <a:p>
            <a:r>
              <a:rPr lang="ru-RU" dirty="0"/>
              <a:t>	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</a:t>
            </a:r>
          </a:p>
          <a:p>
            <a:r>
              <a:rPr lang="ru-RU" dirty="0"/>
              <a:t>		|					И Субконто2 = &amp;</a:t>
            </a:r>
            <a:r>
              <a:rPr lang="ru-RU" dirty="0" err="1"/>
              <a:t>СкладПоставщика</a:t>
            </a:r>
            <a:endParaRPr lang="ru-RU" dirty="0"/>
          </a:p>
          <a:p>
            <a:r>
              <a:rPr lang="ru-RU" dirty="0"/>
              <a:t>		|					И Организация = &amp;Организация)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УправленческийОстатки.Субконто1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),</a:t>
            </a:r>
          </a:p>
          <a:p>
            <a:r>
              <a:rPr lang="ru-RU" dirty="0"/>
              <a:t>		|	МАКСИМУМ(Сумма)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</a:t>
            </a:r>
            <a:r>
              <a:rPr lang="ru-RU" dirty="0"/>
              <a:t>", </a:t>
            </a:r>
            <a:r>
              <a:rPr lang="ru-RU" dirty="0" err="1"/>
              <a:t>ВидыСубконто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("Организация", </a:t>
            </a:r>
            <a:r>
              <a:rPr lang="ru-RU" dirty="0" err="1"/>
              <a:t>ОрганизацияПоставщик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СкладПоставщика</a:t>
            </a:r>
            <a:r>
              <a:rPr lang="ru-RU" dirty="0"/>
              <a:t>", </a:t>
            </a:r>
            <a:r>
              <a:rPr lang="ru-RU" dirty="0" err="1"/>
              <a:t>СкладПоставщика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И </a:t>
            </a:r>
            <a:r>
              <a:rPr lang="ru-RU" dirty="0" err="1"/>
              <a:t>КоличествоСписать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ВыборкаДетальныеЗаписи.СуммаОстаток</a:t>
            </a:r>
            <a:r>
              <a:rPr lang="ru-RU" dirty="0"/>
              <a:t>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списание себестоимости по организации-поставщику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СкладПоставщика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закупка организацией-покупателем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ОрганизацияПокупатель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ВыборкаНоменклатура.Номенклатура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СкладПокупателя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ВыборкаНоменклатура.Сумма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Отказ Тогда</a:t>
            </a:r>
          </a:p>
          <a:p>
            <a:r>
              <a:rPr lang="ru-RU" dirty="0"/>
              <a:t>		// продажа по организации-поставщику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</a:t>
            </a:r>
            <a:r>
              <a:rPr lang="ru-RU" dirty="0" err="1"/>
              <a:t>ОрганизацияПоставщик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</a:t>
            </a:r>
            <a:r>
              <a:rPr lang="ru-RU" dirty="0" err="1"/>
              <a:t>ОрганизацияПокупатель</a:t>
            </a:r>
            <a:r>
              <a:rPr lang="ru-RU" dirty="0"/>
              <a:t>;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8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Движение.Организация</a:t>
            </a:r>
            <a:r>
              <a:rPr lang="ru-RU" dirty="0"/>
              <a:t> = Организация;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566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</a:t>
            </a:r>
          </a:p>
          <a:p>
            <a:r>
              <a:rPr lang="ru-RU" dirty="0"/>
              <a:t>	Шаг = 1;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1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24;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Шаг = 3 Тогда</a:t>
            </a:r>
          </a:p>
          <a:p>
            <a:r>
              <a:rPr lang="ru-RU" dirty="0"/>
              <a:t>			Шаг = 1;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Шаг = Шаг + 1;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32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95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ОсновныеНачисления.ВидРасчета.СпособРасчета</a:t>
            </a:r>
            <a:r>
              <a:rPr lang="ru-RU" dirty="0"/>
              <a:t> КАК </a:t>
            </a:r>
            <a:r>
              <a:rPr lang="ru-RU" dirty="0" err="1"/>
              <a:t>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ОсновныеНачисления.ВидРасчета.Приоритет</a:t>
            </a:r>
            <a:r>
              <a:rPr lang="ru-RU" dirty="0"/>
              <a:t> КАК Приоритет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|ОБЪЕДИНИТЬ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ДополнительныеНачисления.ВидРасчета.СпособРасчета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ДополнительныеНачисления.ВидРасчета.Приоритет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Приоритет";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ВыборкаПоПриоритетам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ВыборкаПоПриоритетам.Следующий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</a:t>
            </a:r>
            <a:r>
              <a:rPr lang="ru-RU" dirty="0" err="1"/>
              <a:t>Перечисления.СпособыРасчета.ОплатаПоЧасовомуТарифу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ЕСТЬNULL(ОсновныеНачисленияДанныеГрафика.ЗначениеФактическийПериодДействия, 0)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	|			Регистратор = &amp;Регистратор</a:t>
            </a:r>
          </a:p>
          <a:p>
            <a:r>
              <a:rPr lang="ru-RU" dirty="0"/>
              <a:t>			|				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|ИНДЕКСИРОВАТЬ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|;</a:t>
            </a:r>
          </a:p>
          <a:p>
            <a:r>
              <a:rPr lang="ru-RU" dirty="0"/>
              <a:t>			|</a:t>
            </a:r>
          </a:p>
          <a:p>
            <a:r>
              <a:rPr lang="ru-RU" dirty="0"/>
              <a:t>			|////////////////////////////////////////////////////////////////////////////////</a:t>
            </a:r>
          </a:p>
          <a:p>
            <a:r>
              <a:rPr lang="ru-RU" dirty="0"/>
              <a:t>			|ВЫБРАТЬ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|	ЕСТЬNULL(</a:t>
            </a:r>
            <a:r>
              <a:rPr lang="ru-RU" dirty="0" err="1"/>
              <a:t>ТарифныеСтавкиСрезПоследних.ТарифнаяСтавка</a:t>
            </a:r>
            <a:r>
              <a:rPr lang="ru-RU" dirty="0"/>
              <a:t>, 0) КАК </a:t>
            </a:r>
            <a:r>
              <a:rPr lang="ru-RU" dirty="0" err="1"/>
              <a:t>ТарифнаяСтавка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	|		ЛЕВОЕ СОЕДИНЕНИЕ </a:t>
            </a:r>
            <a:r>
              <a:rPr lang="ru-RU" dirty="0" err="1"/>
              <a:t>РегистрСведений.ТарифныеСтавки.СрезПоследних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	|				</a:t>
            </a:r>
            <a:r>
              <a:rPr lang="ru-RU" dirty="0" err="1"/>
              <a:t>ГрафикРаботы</a:t>
            </a:r>
            <a:r>
              <a:rPr lang="ru-RU" dirty="0"/>
              <a:t> В</a:t>
            </a:r>
          </a:p>
          <a:p>
            <a:r>
              <a:rPr lang="ru-RU" dirty="0"/>
              <a:t>			|					(ВЫБРАТЬ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втНачисления.ГрафикРаботы</a:t>
            </a:r>
            <a:r>
              <a:rPr lang="ru-RU" dirty="0"/>
              <a:t> КАК 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	|					ИЗ</a:t>
            </a:r>
          </a:p>
          <a:p>
            <a:r>
              <a:rPr lang="ru-RU" dirty="0"/>
              <a:t>	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ТарифныеСтавкиСрезПоследних</a:t>
            </a:r>
            <a:endParaRPr lang="ru-RU" dirty="0"/>
          </a:p>
          <a:p>
            <a:r>
              <a:rPr lang="ru-RU" dirty="0"/>
              <a:t>			|		ПО </a:t>
            </a:r>
            <a:r>
              <a:rPr lang="ru-RU" dirty="0" err="1"/>
              <a:t>втНачисления.ГрафикРаботы</a:t>
            </a:r>
            <a:r>
              <a:rPr lang="ru-RU" dirty="0"/>
              <a:t> = </a:t>
            </a:r>
            <a:r>
              <a:rPr lang="ru-RU" dirty="0" err="1"/>
              <a:t>ТарифныеСтавкиСрезПоследних.ГрафикРаботы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	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Выборка.ТарифнаяСтавка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 = Перечисления.СпособыРасчета.ПроцентОтОплатыПодчиненныхЗаПрошлыйМесяц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Запрос = Новый Запрос;</a:t>
            </a:r>
          </a:p>
          <a:p>
            <a:r>
              <a:rPr lang="ru-RU" dirty="0"/>
              <a:t>	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	"ВЫБРАТЬ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	|	СУММА(</a:t>
            </a:r>
            <a:r>
              <a:rPr lang="ru-RU" dirty="0" err="1"/>
              <a:t>ДополнительныеНачисленияБазаОсновныеНачисления.РезультатБаза</a:t>
            </a:r>
            <a:r>
              <a:rPr lang="ru-RU" dirty="0"/>
              <a:t>) КАК </a:t>
            </a:r>
            <a:r>
              <a:rPr lang="ru-RU" dirty="0" err="1"/>
              <a:t>БазаНачислений</a:t>
            </a:r>
            <a:endParaRPr lang="ru-RU" dirty="0"/>
          </a:p>
          <a:p>
            <a:r>
              <a:rPr lang="ru-RU" dirty="0"/>
              <a:t>			|ИЗ</a:t>
            </a:r>
          </a:p>
          <a:p>
            <a:r>
              <a:rPr lang="ru-RU" dirty="0"/>
              <a:t>			|	</a:t>
            </a:r>
            <a:r>
              <a:rPr lang="ru-RU" dirty="0" err="1"/>
              <a:t>РегистрРасчета.ДополнительныеНачисления.БазаОсновныеНачисления</a:t>
            </a:r>
            <a:r>
              <a:rPr lang="ru-RU" dirty="0"/>
              <a:t>(&amp;Измерения, &amp;Измерения, &amp;Разрезы, Регистратор = &amp;Регистратор И </a:t>
            </a:r>
            <a:r>
              <a:rPr lang="ru-RU" dirty="0" err="1"/>
              <a:t>ВидРасчета.СпособРасчета</a:t>
            </a:r>
            <a:r>
              <a:rPr lang="ru-RU" dirty="0"/>
              <a:t> = &amp;</a:t>
            </a:r>
            <a:r>
              <a:rPr lang="ru-RU" dirty="0" err="1"/>
              <a:t>СпособРасчета</a:t>
            </a:r>
            <a:r>
              <a:rPr lang="ru-RU" dirty="0"/>
              <a:t>) КАК </a:t>
            </a:r>
            <a:r>
              <a:rPr lang="ru-RU" dirty="0" err="1"/>
              <a:t>ДополнительныеНачисленияБазаОсновныеНачисления</a:t>
            </a:r>
            <a:endParaRPr lang="ru-RU" dirty="0"/>
          </a:p>
          <a:p>
            <a:r>
              <a:rPr lang="ru-RU" dirty="0"/>
              <a:t>			|ГДЕ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ДополнительныеНачисленияБазаОсновныеНачисления.Сотрудник</a:t>
            </a:r>
            <a:r>
              <a:rPr lang="ru-RU" dirty="0"/>
              <a:t> &lt;&gt; </a:t>
            </a:r>
            <a:r>
              <a:rPr lang="ru-RU" dirty="0" err="1"/>
              <a:t>ДополнительныеНачисленияБазаОсновныеНачисления.СотрудникРазрез</a:t>
            </a:r>
            <a:endParaRPr lang="ru-RU" dirty="0"/>
          </a:p>
          <a:p>
            <a:r>
              <a:rPr lang="ru-RU" dirty="0"/>
              <a:t>			|</a:t>
            </a:r>
          </a:p>
          <a:p>
            <a:r>
              <a:rPr lang="ru-RU" dirty="0"/>
              <a:t>			|СГРУППИРОВАТЬ ПО</a:t>
            </a:r>
          </a:p>
          <a:p>
            <a:r>
              <a:rPr lang="ru-RU" dirty="0"/>
              <a:t>			|	</a:t>
            </a:r>
            <a:r>
              <a:rPr lang="ru-RU" dirty="0" err="1"/>
              <a:t>ДополнительныеНачисленияБазаОсновныеНачисления.НомерСтроки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Измерения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Разрезы = Новый Массив;</a:t>
            </a:r>
          </a:p>
          <a:p>
            <a:r>
              <a:rPr lang="ru-RU" dirty="0"/>
              <a:t>			</a:t>
            </a:r>
            <a:r>
              <a:rPr lang="ru-RU" dirty="0" err="1"/>
              <a:t>Разрезы.Добавить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("Разрезы", Разрезы);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	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СпособРасчета</a:t>
            </a:r>
            <a:r>
              <a:rPr lang="ru-RU" dirty="0"/>
              <a:t>", </a:t>
            </a:r>
            <a:r>
              <a:rPr lang="ru-RU" dirty="0" err="1"/>
              <a:t>ВыборкаПоПриоритетам.СпособРасчета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 Тогда</a:t>
            </a:r>
          </a:p>
          <a:p>
            <a:r>
              <a:rPr lang="ru-RU" dirty="0"/>
              <a:t>		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Выборка.БазаНачислений</a:t>
            </a:r>
            <a:r>
              <a:rPr lang="ru-RU" dirty="0"/>
              <a:t> * </a:t>
            </a:r>
            <a:r>
              <a:rPr lang="ru-RU" dirty="0" err="1"/>
              <a:t>Движение.Параметр</a:t>
            </a:r>
            <a:r>
              <a:rPr lang="ru-RU" dirty="0"/>
              <a:t> / 100;</a:t>
            </a:r>
          </a:p>
          <a:p>
            <a:r>
              <a:rPr lang="ru-RU" dirty="0"/>
              <a:t>	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			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не заполнен!";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4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Перерасчет.Подразделение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РегистрРасчета.ДополнительныеНачисления.Перерасчет</a:t>
            </a:r>
            <a:r>
              <a:rPr lang="ru-RU" dirty="0"/>
              <a:t> КАК Перерасчет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95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ПриОткрытии</a:t>
            </a:r>
            <a:r>
              <a:rPr lang="ru-RU" dirty="0"/>
              <a:t>(Отказ)</a:t>
            </a:r>
          </a:p>
          <a:p>
            <a:r>
              <a:rPr lang="ru-RU" dirty="0"/>
              <a:t>	              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Объект.ПутьКФото</a:t>
            </a:r>
            <a:r>
              <a:rPr lang="ru-RU" dirty="0"/>
              <a:t> &lt;&gt; "" Тогда</a:t>
            </a:r>
          </a:p>
          <a:p>
            <a:r>
              <a:rPr lang="ru-RU" dirty="0"/>
              <a:t>		// Помещаем во временное хранилище фото, находящееся по пути, указанному в реквизите </a:t>
            </a:r>
            <a:r>
              <a:rPr lang="ru-RU" dirty="0" err="1"/>
              <a:t>ПутьКФото</a:t>
            </a:r>
            <a:endParaRPr lang="ru-RU" dirty="0"/>
          </a:p>
          <a:p>
            <a:r>
              <a:rPr lang="ru-RU" dirty="0"/>
              <a:t>	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 </a:t>
            </a:r>
            <a:r>
              <a:rPr lang="ru-RU" dirty="0" err="1"/>
              <a:t>СсылкаНаФото</a:t>
            </a:r>
            <a:r>
              <a:rPr lang="ru-RU" dirty="0"/>
              <a:t>, </a:t>
            </a:r>
            <a:r>
              <a:rPr lang="ru-RU" dirty="0" err="1"/>
              <a:t>Объект.ПутьКФото</a:t>
            </a:r>
            <a:r>
              <a:rPr lang="ru-RU" dirty="0"/>
              <a:t>, Ложь,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навигационную ссылку на фото</a:t>
            </a:r>
          </a:p>
          <a:p>
            <a:r>
              <a:rPr lang="ru-RU" dirty="0"/>
              <a:t>		</a:t>
            </a:r>
            <a:r>
              <a:rPr lang="ru-RU" dirty="0" err="1"/>
              <a:t>СсылкаНаФото</a:t>
            </a:r>
            <a:r>
              <a:rPr lang="ru-RU" dirty="0"/>
              <a:t> = </a:t>
            </a:r>
            <a:r>
              <a:rPr lang="ru-RU" dirty="0" err="1"/>
              <a:t>ПолучитьНавигационнуюСсылку</a:t>
            </a:r>
            <a:r>
              <a:rPr lang="ru-RU" dirty="0"/>
              <a:t>(</a:t>
            </a:r>
            <a:r>
              <a:rPr lang="ru-RU" dirty="0" err="1"/>
              <a:t>Объект.Ссылка</a:t>
            </a:r>
            <a:r>
              <a:rPr lang="ru-RU" dirty="0"/>
              <a:t>, "Фото");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ОбработатьПомещениеФайлаВХранилище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r>
              <a:rPr lang="ru-RU" dirty="0"/>
              <a:t> </a:t>
            </a:r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ВыбратьФото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ОбработатьВыборФайла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НачатьПомещениеФайла</a:t>
            </a:r>
            <a:r>
              <a:rPr lang="ru-RU" dirty="0"/>
              <a:t>(Оповещение,,, Истина, </a:t>
            </a:r>
            <a:r>
              <a:rPr lang="ru-RU" dirty="0" err="1"/>
              <a:t>УникальныйИдентификатор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ОбработатьВыборФайла</a:t>
            </a:r>
            <a:r>
              <a:rPr lang="ru-RU" dirty="0"/>
              <a:t> (Результат, Адрес, </a:t>
            </a:r>
            <a:r>
              <a:rPr lang="ru-RU" dirty="0" err="1"/>
              <a:t>ВыбранноеИмяФайла</a:t>
            </a:r>
            <a:r>
              <a:rPr lang="ru-RU" dirty="0"/>
              <a:t>, </a:t>
            </a:r>
            <a:r>
              <a:rPr lang="ru-RU" dirty="0" err="1"/>
              <a:t>ДополнительныеПараметры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Результат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 реквизит </a:t>
            </a:r>
            <a:r>
              <a:rPr lang="ru-RU" dirty="0" err="1"/>
              <a:t>СсылкаНаФото</a:t>
            </a:r>
            <a:r>
              <a:rPr lang="ru-RU" dirty="0"/>
              <a:t> адрес во временном хранилище на фото</a:t>
            </a:r>
          </a:p>
          <a:p>
            <a:r>
              <a:rPr lang="ru-RU" dirty="0"/>
              <a:t>	</a:t>
            </a:r>
            <a:r>
              <a:rPr lang="ru-RU" dirty="0" err="1"/>
              <a:t>СсылкаНаФото</a:t>
            </a:r>
            <a:r>
              <a:rPr lang="ru-RU" dirty="0"/>
              <a:t> = Адрес;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Оповещение = Новый </a:t>
            </a:r>
            <a:r>
              <a:rPr lang="ru-RU" dirty="0" err="1"/>
              <a:t>ОписаниеОповещения</a:t>
            </a:r>
            <a:r>
              <a:rPr lang="ru-RU" dirty="0"/>
              <a:t>("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", </a:t>
            </a:r>
            <a:r>
              <a:rPr lang="ru-RU" dirty="0" err="1"/>
              <a:t>ЭтотОбъект</a:t>
            </a:r>
            <a:r>
              <a:rPr lang="ru-RU" dirty="0"/>
              <a:t>, </a:t>
            </a:r>
            <a:r>
              <a:rPr lang="ru-RU" dirty="0" err="1"/>
              <a:t>ВыбранноеИмяФайла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ПоказатьВопрос</a:t>
            </a:r>
            <a:r>
              <a:rPr lang="ru-RU" dirty="0"/>
              <a:t>(Оповещение, "Сохранить фото в базе?", </a:t>
            </a:r>
            <a:r>
              <a:rPr lang="ru-RU" dirty="0" err="1"/>
              <a:t>РежимДиалогаВопрос.ДаНет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ОбработатьОтветСохраненияФайла</a:t>
            </a:r>
            <a:r>
              <a:rPr lang="ru-RU" dirty="0"/>
              <a:t> (Результат, </a:t>
            </a:r>
            <a:r>
              <a:rPr lang="ru-RU" dirty="0" err="1"/>
              <a:t>ВыбранноеИмяФайла</a:t>
            </a:r>
            <a:r>
              <a:rPr lang="ru-RU" dirty="0"/>
              <a:t>) Экспорт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Результат &lt;&gt; </a:t>
            </a:r>
            <a:r>
              <a:rPr lang="ru-RU" dirty="0" err="1"/>
              <a:t>КодВозвратаДиалога.Да</a:t>
            </a:r>
            <a:r>
              <a:rPr lang="ru-RU" dirty="0"/>
              <a:t> Тогда</a:t>
            </a:r>
          </a:p>
          <a:p>
            <a:r>
              <a:rPr lang="ru-RU" dirty="0"/>
              <a:t>		// Сохраняем путь к выбранному файлу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</a:t>
            </a:r>
            <a:r>
              <a:rPr lang="ru-RU" dirty="0" err="1"/>
              <a:t>ВыбранноеИмяФайла</a:t>
            </a:r>
            <a:r>
              <a:rPr lang="ru-RU" dirty="0"/>
              <a:t>;</a:t>
            </a:r>
          </a:p>
          <a:p>
            <a:r>
              <a:rPr lang="ru-RU" dirty="0"/>
              <a:t>	Иначе	</a:t>
            </a:r>
          </a:p>
          <a:p>
            <a:r>
              <a:rPr lang="ru-RU" dirty="0"/>
              <a:t>		</a:t>
            </a:r>
            <a:r>
              <a:rPr lang="ru-RU" dirty="0" err="1"/>
              <a:t>Объект.ПутьКФото</a:t>
            </a:r>
            <a:r>
              <a:rPr lang="ru-RU" dirty="0"/>
              <a:t> = "";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ПередЗаписьюНаСервере</a:t>
            </a:r>
            <a:r>
              <a:rPr lang="ru-RU" dirty="0"/>
              <a:t>(Отказ, 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ТекущийОбъект.ПутьКФото</a:t>
            </a:r>
            <a:r>
              <a:rPr lang="ru-RU" dirty="0"/>
              <a:t> = "" Тогда		</a:t>
            </a:r>
          </a:p>
          <a:p>
            <a:r>
              <a:rPr lang="ru-RU" dirty="0"/>
              <a:t>		Если </a:t>
            </a:r>
            <a:r>
              <a:rPr lang="ru-RU" dirty="0" err="1"/>
              <a:t>ЭтоАдресВременногоХранилища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 Тогда</a:t>
            </a:r>
          </a:p>
          <a:p>
            <a:r>
              <a:rPr lang="ru-RU" dirty="0"/>
              <a:t>			// Сохраняем в базе данных фото</a:t>
            </a:r>
          </a:p>
          <a:p>
            <a:r>
              <a:rPr lang="ru-RU" dirty="0"/>
              <a:t>			</a:t>
            </a:r>
            <a:r>
              <a:rPr lang="ru-RU" dirty="0" err="1"/>
              <a:t>ТекущийОбъект.Фото</a:t>
            </a:r>
            <a:r>
              <a:rPr lang="ru-RU" dirty="0"/>
              <a:t> = Новый </a:t>
            </a:r>
            <a:r>
              <a:rPr lang="ru-RU" dirty="0" err="1"/>
              <a:t>ХранилищеЗначения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</a:t>
            </a:r>
            <a:r>
              <a:rPr lang="ru-RU" dirty="0" err="1"/>
              <a:t>СсылкаНаФото</a:t>
            </a:r>
            <a:r>
              <a:rPr lang="ru-RU" dirty="0"/>
              <a:t>));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// Очищаем реквизит типа хранилище значения</a:t>
            </a:r>
          </a:p>
          <a:p>
            <a:r>
              <a:rPr lang="ru-RU" dirty="0"/>
              <a:t>		</a:t>
            </a:r>
            <a:r>
              <a:rPr lang="ru-RU" dirty="0" err="1"/>
              <a:t>ТекущийОбъект.Фото</a:t>
            </a:r>
            <a:r>
              <a:rPr lang="ru-RU" dirty="0"/>
              <a:t> = "";  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87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Конфигураторе: Проекты, Документ Приход Денег (Контрагент, </a:t>
            </a:r>
            <a:r>
              <a:rPr lang="ru-RU" dirty="0" err="1"/>
              <a:t>СуммаПлатежа</a:t>
            </a:r>
            <a:r>
              <a:rPr lang="ru-RU" dirty="0"/>
              <a:t>), в расходной контрагент и проект, </a:t>
            </a:r>
            <a:r>
              <a:rPr lang="ru-RU" dirty="0" err="1"/>
              <a:t>рн</a:t>
            </a:r>
            <a:r>
              <a:rPr lang="ru-RU" dirty="0"/>
              <a:t> Взаиморасчеты (Контрагент, Проект |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СуммаВВалюте</a:t>
            </a:r>
            <a:r>
              <a:rPr lang="ru-RU" dirty="0"/>
              <a:t>)</a:t>
            </a:r>
          </a:p>
          <a:p>
            <a:r>
              <a:rPr lang="ru-RU" dirty="0"/>
              <a:t>Код Расходной: очистить движения, возвести флаг, добавить приход (долг клиента, получить курс и посчитать сумму в рублях),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 и пустому проекту, выполнить запрос (</a:t>
            </a:r>
            <a:r>
              <a:rPr lang="ru-RU" dirty="0" err="1"/>
              <a:t>рн</a:t>
            </a:r>
            <a:r>
              <a:rPr lang="ru-RU" dirty="0"/>
              <a:t> Взаиморасчеты Остатки с условием по Контрагенту и Пустому Проекту левым соединить с курсом валют по валюте из документа, посчитать остаток аванса в валюте), перейти на первый элемент выборки, если есть аванс в валюте, то инициализируем </a:t>
            </a:r>
            <a:r>
              <a:rPr lang="ru-RU" dirty="0" err="1"/>
              <a:t>СуммаПоДокументуВВалюте</a:t>
            </a:r>
            <a:r>
              <a:rPr lang="ru-RU" dirty="0"/>
              <a:t> И </a:t>
            </a:r>
            <a:r>
              <a:rPr lang="ru-RU" dirty="0" err="1"/>
              <a:t>СуммаПоДокументуВРублях</a:t>
            </a:r>
            <a:r>
              <a:rPr lang="ru-RU" dirty="0"/>
              <a:t>, сравниваем с остатком из выборки, делаем приход на пустой проект (снимаем аванс), делаем расход на проект из документа (уменьшаем долг клиента из аванса)</a:t>
            </a:r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рн</a:t>
            </a:r>
            <a:r>
              <a:rPr lang="ru-RU" dirty="0"/>
              <a:t> Взаиморасчеты по контрагенту, выполнить запрос (получить остатки по контрагенту без авансов, </a:t>
            </a:r>
            <a:r>
              <a:rPr lang="ru-RU" dirty="0" err="1"/>
              <a:t>соеднить</a:t>
            </a:r>
            <a:r>
              <a:rPr lang="ru-RU" dirty="0"/>
              <a:t> полученные данные с курсом валют и упорядочить по дате оплаты), инициализировать переменную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результат не пустой, проходим по выборке пока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внутри выборки берем мин из </a:t>
            </a:r>
            <a:r>
              <a:rPr lang="ru-RU" dirty="0" err="1"/>
              <a:t>СуммаКПогашениюВРублях</a:t>
            </a:r>
            <a:r>
              <a:rPr lang="ru-RU" dirty="0"/>
              <a:t> И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, если покрывает весь остаток, то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иначе считаем сумму в валюте по курсу и если она равна остатку в валюте вычитаем 0.01, далее если сумма в валюте &gt; 0 заполняем движение и уменьшаем </a:t>
            </a:r>
            <a:r>
              <a:rPr lang="ru-RU" dirty="0" err="1"/>
              <a:t>СуммаКПогашениюВРублях</a:t>
            </a:r>
            <a:r>
              <a:rPr lang="ru-RU" dirty="0"/>
              <a:t>, если после обхода выборки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0, то засчитываем аванс (делаем движение на пустой проект)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Взаиморасчеты Остатки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Конфигураторе: Количество ограничить 1, Инвентарные номера (в виде кода, подчинён Номенклатуре), субконто 2 (Номенклатура, Инвентарные номера), признак учета субконто суммовой (в </a:t>
            </a:r>
            <a:r>
              <a:rPr lang="ru-RU" dirty="0" err="1"/>
              <a:t>рб</a:t>
            </a:r>
            <a:r>
              <a:rPr lang="ru-RU" dirty="0"/>
              <a:t> для суммы), счет товары (количественный | Номенклатура (Суммовой), Инвентарные номера), счет прибыли и убытки (Номенклатура (только обороты, суммовой), Инвентарные номера (только обороты, суммовой))</a:t>
            </a:r>
          </a:p>
          <a:p>
            <a:r>
              <a:rPr lang="ru-RU" dirty="0"/>
              <a:t>Код приходной: возвести флаг, проходя по табличной части делать проводку 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</a:t>
            </a:r>
          </a:p>
          <a:p>
            <a:r>
              <a:rPr lang="ru-RU" dirty="0"/>
              <a:t>Код расходной: очистить движения, возвести флаг, заблокировать регистр по счету товары и номенклатуре, выполнить запрос (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соединить с </a:t>
            </a:r>
            <a:r>
              <a:rPr lang="ru-RU" dirty="0" err="1"/>
              <a:t>рб</a:t>
            </a:r>
            <a:r>
              <a:rPr lang="ru-RU" dirty="0"/>
              <a:t> по счету товары два раза, один по номенклатуре, другой по номенклатуре и инвентарному номеру, итоги по номенклатуре), в верхней выборке </a:t>
            </a:r>
            <a:r>
              <a:rPr lang="ru-RU" dirty="0" err="1"/>
              <a:t>СебестоимостьИтого</a:t>
            </a:r>
            <a:r>
              <a:rPr lang="ru-RU" dirty="0"/>
              <a:t> = 0 и </a:t>
            </a:r>
            <a:r>
              <a:rPr lang="ru-RU" dirty="0" err="1"/>
              <a:t>КоличествоСписано</a:t>
            </a:r>
            <a:r>
              <a:rPr lang="ru-RU" dirty="0"/>
              <a:t>  = 0, в нижней выборке проверяем остаток по </a:t>
            </a:r>
            <a:r>
              <a:rPr lang="ru-RU" dirty="0" err="1"/>
              <a:t>инв</a:t>
            </a:r>
            <a:r>
              <a:rPr lang="ru-RU" dirty="0"/>
              <a:t> номерам, увеличиваем количество списано, сравниваем с остатком товара и считаем себестоимость, делаем проводку </a:t>
            </a:r>
            <a:r>
              <a:rPr lang="ru-RU" dirty="0" err="1"/>
              <a:t>дт</a:t>
            </a:r>
            <a:r>
              <a:rPr lang="ru-RU" dirty="0"/>
              <a:t> прибыли убытки - </a:t>
            </a:r>
            <a:r>
              <a:rPr lang="ru-RU" dirty="0" err="1"/>
              <a:t>кт</a:t>
            </a:r>
            <a:r>
              <a:rPr lang="ru-RU" dirty="0"/>
              <a:t> товары, увеличиваем себестоимость итого и делаем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прибыли убытки</a:t>
            </a:r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обороты, счет = </a:t>
            </a:r>
            <a:r>
              <a:rPr lang="ru-RU" dirty="0" err="1"/>
              <a:t>СчетПрибылиУбытки</a:t>
            </a:r>
            <a:r>
              <a:rPr lang="ru-RU" dirty="0"/>
              <a:t>, </a:t>
            </a:r>
            <a:r>
              <a:rPr lang="ru-RU" dirty="0" err="1"/>
              <a:t>кор</a:t>
            </a:r>
            <a:r>
              <a:rPr lang="ru-RU" dirty="0"/>
              <a:t> счета - товары, покупатели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(сотрудник, подразделение, дата | часов, </a:t>
            </a:r>
            <a:r>
              <a:rPr lang="ru-RU" dirty="0" err="1"/>
              <a:t>пятнадцатиминуток</a:t>
            </a:r>
            <a:r>
              <a:rPr lang="ru-RU" dirty="0"/>
              <a:t>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ШкалаОкладов</a:t>
            </a:r>
            <a:r>
              <a:rPr lang="ru-RU" dirty="0"/>
              <a:t> (Подразделение, </a:t>
            </a:r>
            <a:r>
              <a:rPr lang="ru-RU" dirty="0" err="1"/>
              <a:t>ЧасовОт</a:t>
            </a:r>
            <a:r>
              <a:rPr lang="ru-RU" dirty="0"/>
              <a:t>, </a:t>
            </a:r>
            <a:r>
              <a:rPr lang="ru-RU" dirty="0" err="1"/>
              <a:t>ЧасовДо</a:t>
            </a:r>
            <a:r>
              <a:rPr lang="ru-RU" dirty="0"/>
              <a:t> | Оклад), план видов расчета основные начисления есть период, нет базы (оклад (вытесняющие - штраф), штраф), план видов расчета дополнительные начисления нет периода, нет базы (надбавка),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(Сотрудник, Подразделение | Результат | Оклад ...),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(Сотрудник, Подразделение | Результат | Параметр, </a:t>
            </a:r>
            <a:r>
              <a:rPr lang="ru-RU" dirty="0" err="1"/>
              <a:t>СуммаПродажЗаПрошлыйМесяц</a:t>
            </a:r>
            <a:r>
              <a:rPr lang="ru-RU" dirty="0"/>
              <a:t>), в расходной подразделение, субконто - 3 (добавляются подразделения), в счет </a:t>
            </a:r>
            <a:r>
              <a:rPr lang="ru-RU" dirty="0" err="1"/>
              <a:t>прибылиубытки</a:t>
            </a:r>
            <a:r>
              <a:rPr lang="ru-RU" dirty="0"/>
              <a:t> добавить субконто подразделение (только обороты, суммовой)</a:t>
            </a:r>
          </a:p>
          <a:p>
            <a:r>
              <a:rPr lang="ru-RU" dirty="0"/>
              <a:t>Код расходной: добавить в проводку заполнение субконто подразделения</a:t>
            </a:r>
          </a:p>
          <a:p>
            <a:r>
              <a:rPr lang="ru-RU" dirty="0"/>
              <a:t>Код начисления: инициализировать период регистрации, возвести флаг Основных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 (привести к концу дня дату окончания), возвести флаг </a:t>
            </a:r>
            <a:r>
              <a:rPr lang="ru-RU" dirty="0" err="1"/>
              <a:t>доп</a:t>
            </a:r>
            <a:r>
              <a:rPr lang="ru-RU" dirty="0"/>
              <a:t> начислений, заполнить движения из </a:t>
            </a:r>
            <a:r>
              <a:rPr lang="ru-RU" dirty="0" err="1"/>
              <a:t>тч</a:t>
            </a:r>
            <a:r>
              <a:rPr lang="ru-RU" dirty="0"/>
              <a:t>, заполнить подготовленные движения, переходим к расчетам, выполнить запрос (данные графика основные начисления только оклад соединить с шкалой окладов по подразделению и фактическим часам),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(данные графика основные начисления только штрафы), пройтись по движениям </a:t>
            </a:r>
            <a:r>
              <a:rPr lang="ru-RU" dirty="0" err="1"/>
              <a:t>ОсновныеНачисления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 без пересчета, выполнить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соединить с </a:t>
            </a:r>
            <a:r>
              <a:rPr lang="ru-RU" dirty="0" err="1"/>
              <a:t>рб</a:t>
            </a:r>
            <a:r>
              <a:rPr lang="ru-RU" dirty="0"/>
              <a:t> обороты </a:t>
            </a:r>
            <a:r>
              <a:rPr lang="ru-RU" dirty="0" err="1"/>
              <a:t>дткт</a:t>
            </a:r>
            <a:r>
              <a:rPr lang="ru-RU" dirty="0"/>
              <a:t> (счет </a:t>
            </a:r>
            <a:r>
              <a:rPr lang="ru-RU" dirty="0" err="1"/>
              <a:t>дт</a:t>
            </a:r>
            <a:r>
              <a:rPr lang="ru-RU" dirty="0"/>
              <a:t> покупатели, счет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) по подразделению), пройтись по движениям </a:t>
            </a:r>
            <a:r>
              <a:rPr lang="ru-RU" dirty="0" err="1"/>
              <a:t>ДополнительныеНачисления</a:t>
            </a:r>
            <a:r>
              <a:rPr lang="ru-RU" dirty="0"/>
              <a:t> искать в выборке по номеру строки считать результат и заполнять движения, записать движения</a:t>
            </a:r>
          </a:p>
          <a:p>
            <a:r>
              <a:rPr lang="ru-RU" dirty="0"/>
              <a:t>Отчет: Основные начисления (оклад) объединить с </a:t>
            </a:r>
            <a:r>
              <a:rPr lang="ru-RU" dirty="0" err="1"/>
              <a:t>доп</a:t>
            </a:r>
            <a:r>
              <a:rPr lang="ru-RU" dirty="0"/>
              <a:t> начислениями</a:t>
            </a:r>
          </a:p>
          <a:p>
            <a:r>
              <a:rPr lang="ru-RU" dirty="0"/>
              <a:t>БП:</a:t>
            </a:r>
          </a:p>
          <a:p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РегистрАдресации</a:t>
            </a:r>
            <a:r>
              <a:rPr lang="ru-RU" dirty="0"/>
              <a:t> (Исполнитель, Должность, Подразделение), </a:t>
            </a:r>
            <a:r>
              <a:rPr lang="ru-RU" dirty="0" err="1"/>
              <a:t>ЗадачаИсполнителям</a:t>
            </a:r>
            <a:r>
              <a:rPr lang="ru-RU"/>
              <a:t>, предопределенные должности, бизнес процесс, форма невыполненных задач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84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РОЛЬ ПОЛНЫЕ ПРАВА СО ВСЕМИ ФЛАЖКАМИ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226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ВалютаПроекта</a:t>
            </a:r>
            <a:r>
              <a:rPr lang="ru-RU" dirty="0"/>
              <a:t> = </a:t>
            </a:r>
            <a:r>
              <a:rPr lang="ru-RU" dirty="0" err="1"/>
              <a:t>Проект.Валюта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Курс = </a:t>
            </a:r>
            <a:r>
              <a:rPr lang="ru-RU" dirty="0" err="1"/>
              <a:t>РегистрыСведений.КурсыВалют.ПолучитьПоследнее</a:t>
            </a:r>
            <a:r>
              <a:rPr lang="ru-RU" dirty="0"/>
              <a:t>(Дата, Новый Структура("Валюта", </a:t>
            </a:r>
            <a:r>
              <a:rPr lang="ru-RU" dirty="0" err="1"/>
              <a:t>ВалютаПроекта</a:t>
            </a:r>
            <a:r>
              <a:rPr lang="ru-RU" dirty="0"/>
              <a:t>)).Курс;</a:t>
            </a:r>
          </a:p>
          <a:p>
            <a:r>
              <a:rPr lang="ru-RU" dirty="0"/>
              <a:t>	Курс = ?(Курс = 0, 1, Курс);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Курс;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("Проект",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ОстатокАвансаВРублях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ВЫРАЗИТЬ(-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/ 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ЧИСЛО(15, 2)) КАК </a:t>
            </a:r>
            <a:r>
              <a:rPr lang="ru-RU" dirty="0" err="1"/>
              <a:t>ОстатокАвансаВВалюте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=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Валюта = &amp;Валюта)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("Валюта", </a:t>
            </a:r>
            <a:r>
              <a:rPr lang="ru-RU" dirty="0" err="1"/>
              <a:t>ВалютаПроекта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СуммаПоДокументуВВалюте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СуммаПоДокументуВРублях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* </a:t>
            </a:r>
            <a:r>
              <a:rPr lang="ru-RU" dirty="0" err="1"/>
              <a:t>Выборка.Курс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 &gt;= </a:t>
            </a:r>
            <a:r>
              <a:rPr lang="ru-RU" dirty="0" err="1"/>
              <a:t>СуммаПоДокументуВРублях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СуммаПоДокументуВРублях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СуммаПоДокументуВВалюте</a:t>
            </a:r>
            <a:r>
              <a:rPr lang="ru-RU" dirty="0"/>
              <a:t>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СуммаСписанияАвансаВРублях</a:t>
            </a:r>
            <a:r>
              <a:rPr lang="ru-RU" dirty="0"/>
              <a:t> = </a:t>
            </a:r>
            <a:r>
              <a:rPr lang="ru-RU" dirty="0" err="1"/>
              <a:t>Выборка.ОстатокАвансаВРублях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СуммаСписанияАвансаВВалюте</a:t>
            </a:r>
            <a:r>
              <a:rPr lang="ru-RU" dirty="0"/>
              <a:t> = </a:t>
            </a:r>
            <a:r>
              <a:rPr lang="ru-RU" dirty="0" err="1"/>
              <a:t>Выборка.ОстатокАвансаВВалюте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Проект;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СуммаСписанияАвансаВВалюте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СуммаСписанияАвансаВРублях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959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Движения.Взаиморасчеты.Записывать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РегистрНакопления.Взаиморасчеты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ВзаиморасчетыОстатки.Проект.Валюта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ВзаиморасчетыОстатки.СуммаВВалютеОстаток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РегистрНакопления.Взаиморасчеты.Остатки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Контрагент = &amp;Контрагент</a:t>
            </a:r>
          </a:p>
          <a:p>
            <a:r>
              <a:rPr lang="ru-RU" dirty="0"/>
              <a:t>		|				И Проект &lt;&gt; ЗНАЧЕНИЕ(</a:t>
            </a:r>
            <a:r>
              <a:rPr lang="ru-RU" dirty="0" err="1"/>
              <a:t>Справочник.Проекты.ПустаяСсылка</a:t>
            </a:r>
            <a:r>
              <a:rPr lang="ru-RU" dirty="0"/>
              <a:t>)) КАК </a:t>
            </a:r>
            <a:r>
              <a:rPr lang="ru-RU" dirty="0" err="1"/>
              <a:t>ВзаиморасчетыОстатки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Валюта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втДолгиПокупателей.Контрагент</a:t>
            </a:r>
            <a:r>
              <a:rPr lang="ru-RU" dirty="0"/>
              <a:t> КАК Контрагент,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</a:t>
            </a:r>
            <a:r>
              <a:rPr lang="ru-RU" dirty="0"/>
              <a:t> КАК Проект,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втДолгиПокупателей.СуммаВРубляхОстаток</a:t>
            </a:r>
            <a:r>
              <a:rPr lang="ru-RU" dirty="0"/>
              <a:t> КАК </a:t>
            </a:r>
            <a:r>
              <a:rPr lang="ru-RU" dirty="0" err="1"/>
              <a:t>СуммаВРубляхОстаток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втДолгиПокупателей.СуммаВВалютеОстаток</a:t>
            </a:r>
            <a:r>
              <a:rPr lang="ru-RU" dirty="0"/>
              <a:t> КАК </a:t>
            </a:r>
            <a:r>
              <a:rPr lang="ru-RU" dirty="0" err="1"/>
              <a:t>СуммаВВалютеОстаток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КурсыВалютСрезПоследних.Курс</a:t>
            </a:r>
            <a:r>
              <a:rPr lang="ru-RU" dirty="0"/>
              <a:t>, 1) КАК Курс,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втДолгиПокупателей.Проект.ДатаОплаты</a:t>
            </a:r>
            <a:r>
              <a:rPr lang="ru-RU" dirty="0"/>
              <a:t> КАК </a:t>
            </a:r>
            <a:r>
              <a:rPr lang="ru-RU" dirty="0" err="1"/>
              <a:t>ДатаОплаты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РегистрСведений.КурсыВалют.СрезПоследних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&amp;Период,</a:t>
            </a:r>
          </a:p>
          <a:p>
            <a:r>
              <a:rPr lang="ru-RU" dirty="0"/>
              <a:t>		|				Валюта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втДолгиПокупателей.Валюта</a:t>
            </a:r>
            <a:r>
              <a:rPr lang="ru-RU" dirty="0"/>
              <a:t> КАК Валюта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втДолгиПокупателей</a:t>
            </a:r>
            <a:r>
              <a:rPr lang="ru-RU" dirty="0"/>
              <a:t> КАК </a:t>
            </a:r>
            <a:r>
              <a:rPr lang="ru-RU" dirty="0" err="1"/>
              <a:t>втДолгиПокупателей</a:t>
            </a:r>
            <a:r>
              <a:rPr lang="ru-RU" dirty="0"/>
              <a:t>)) КАК </a:t>
            </a:r>
            <a:r>
              <a:rPr lang="ru-RU" dirty="0" err="1"/>
              <a:t>КурсыВалютСрезПоследних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втДолгиПокупателей.Валюта</a:t>
            </a:r>
            <a:r>
              <a:rPr lang="ru-RU" dirty="0"/>
              <a:t> = </a:t>
            </a:r>
            <a:r>
              <a:rPr lang="ru-RU" dirty="0" err="1"/>
              <a:t>КурсыВалютСрезПоследних.Валюта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ДатаОплаты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СуммаПлатежа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СуммаКПогашениюВРублях</a:t>
            </a:r>
            <a:r>
              <a:rPr lang="ru-RU" dirty="0"/>
              <a:t>,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СуммаВРублях</a:t>
            </a:r>
            <a:r>
              <a:rPr lang="ru-RU" dirty="0"/>
              <a:t> = </a:t>
            </a:r>
            <a:r>
              <a:rPr lang="ru-RU" dirty="0" err="1"/>
              <a:t>Выборка.СуммаВРубляхОстаток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;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Окр</a:t>
            </a:r>
            <a:r>
              <a:rPr lang="ru-RU" dirty="0"/>
              <a:t>(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Выборка.Курс</a:t>
            </a:r>
            <a:r>
              <a:rPr lang="ru-RU" dirty="0"/>
              <a:t>, 2);</a:t>
            </a:r>
          </a:p>
          <a:p>
            <a:r>
              <a:rPr lang="ru-RU" dirty="0"/>
              <a:t>				Если 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Выборка.СуммаВВалютеОстаток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 - 0.01;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СуммаВВалюте</a:t>
            </a:r>
            <a:r>
              <a:rPr lang="ru-RU" dirty="0"/>
              <a:t> &gt; 0 Тогда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СуммаВВалюте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СуммаКПогашениюВРублях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авансы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СуммаКПогашениюВРублях</a:t>
            </a:r>
            <a:r>
              <a:rPr lang="ru-RU" dirty="0"/>
              <a:t> &gt; 0 Тогда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Движения.Взаиморасчеты.ДобавитьРасход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Движение.Контрагент</a:t>
            </a:r>
            <a:r>
              <a:rPr lang="ru-RU" dirty="0"/>
              <a:t>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Движение.Проект</a:t>
            </a:r>
            <a:r>
              <a:rPr lang="ru-RU" dirty="0"/>
              <a:t> = </a:t>
            </a:r>
            <a:r>
              <a:rPr lang="ru-RU" dirty="0" err="1"/>
              <a:t>Справочники.Проекты.ПустаяСсылка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Движение.СуммаВВалюте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Движение.СуммаВРублях</a:t>
            </a:r>
            <a:r>
              <a:rPr lang="ru-RU" dirty="0"/>
              <a:t> = </a:t>
            </a:r>
            <a:r>
              <a:rPr lang="ru-RU" dirty="0" err="1"/>
              <a:t>СуммаКПогашениюВРублях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372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32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Управленческий 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</a:t>
            </a:r>
            <a:r>
              <a:rPr lang="ru-RU" dirty="0" err="1"/>
              <a:t>ТекСтрокаСписокНоменклатуры</a:t>
            </a:r>
            <a:r>
              <a:rPr lang="ru-RU" dirty="0"/>
              <a:t> Из </a:t>
            </a:r>
            <a:r>
              <a:rPr lang="ru-RU" dirty="0" err="1"/>
              <a:t>СписокНоменклатуры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ТекСтрокаСписокНоменклатуры.ИнвентарныйНомер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ТекСтрокаСписокНоменклатуры.Количество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37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РасходнаяНакладнаяСписокНоменклатуры.ИнвентарныйНомер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втТЧТовары.ИнвентарныйНомер.Представление</a:t>
            </a:r>
            <a:r>
              <a:rPr lang="ru-RU" dirty="0"/>
              <a:t> КАК </a:t>
            </a:r>
            <a:r>
              <a:rPr lang="ru-RU" dirty="0" err="1"/>
              <a:t>ИнвентарныйНомерПредставление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втТЧТовары.Сумма</a:t>
            </a:r>
            <a:r>
              <a:rPr lang="ru-RU" dirty="0"/>
              <a:t> КАК Сумма,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УправленческийОстаткиПоИнвентарнымНомерам.КоличествоОстаток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КоличествоОстатокИнвНомера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КоличествоОстатокТовара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УправленческийОстаткиПоТоварам.СуммаОстаток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СуммаОстатокТовара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ВидыСубконтоИнвНомера</a:t>
            </a:r>
            <a:r>
              <a:rPr lang="ru-RU" dirty="0"/>
              <a:t>,</a:t>
            </a:r>
          </a:p>
          <a:p>
            <a:r>
              <a:rPr lang="ru-RU" dirty="0"/>
              <a:t>		|				(Субконто1, Субконто2)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КАК </a:t>
            </a:r>
            <a:r>
              <a:rPr lang="ru-RU" dirty="0" err="1"/>
              <a:t>ИнвентарныйНомер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УправленческийОстаткиПоИнвентарнымНомерам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УправленческийОстаткиПоИнвентарнымНомерам.Субконто1</a:t>
            </a:r>
          </a:p>
          <a:p>
            <a:r>
              <a:rPr lang="ru-RU" dirty="0"/>
              <a:t>		|			И </a:t>
            </a:r>
            <a:r>
              <a:rPr lang="ru-RU" dirty="0" err="1"/>
              <a:t>втТЧТовары.ИнвентарныйНомер</a:t>
            </a:r>
            <a:r>
              <a:rPr lang="ru-RU" dirty="0"/>
              <a:t> = УправленческийОстаткиПоИнвентарнымНомерам.Субконто2</a:t>
            </a:r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ВидСубконтоНоменклатура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			Субконто1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УправленческийОстаткиПоТоварам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УправленческийОстаткиПоТоварам.Субконто1</a:t>
            </a:r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КоличествоОстатокТовара</a:t>
            </a:r>
            <a:r>
              <a:rPr lang="ru-RU" dirty="0"/>
              <a:t>),</a:t>
            </a:r>
          </a:p>
          <a:p>
            <a:r>
              <a:rPr lang="ru-RU" dirty="0"/>
              <a:t>		|	МАКСИМУМ(</a:t>
            </a:r>
            <a:r>
              <a:rPr lang="ru-RU" dirty="0" err="1"/>
              <a:t>СуммаОстатокТовара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ВидыСубконтоИнвНомера.Добавить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ВидыСубконтоИнвНомера</a:t>
            </a:r>
            <a:r>
              <a:rPr lang="ru-RU" dirty="0"/>
              <a:t>",    </a:t>
            </a:r>
            <a:r>
              <a:rPr lang="ru-RU" dirty="0" err="1"/>
              <a:t>ВидыСубконтоИнвНомера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ВидСубконтоНоменклатура</a:t>
            </a:r>
            <a:r>
              <a:rPr lang="ru-RU" dirty="0"/>
              <a:t>",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КоличествоСписано</a:t>
            </a:r>
            <a:r>
              <a:rPr lang="ru-RU" dirty="0"/>
              <a:t>  = 0;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&gt;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 Тогда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с </a:t>
            </a:r>
            <a:r>
              <a:rPr lang="ru-RU" dirty="0" err="1"/>
              <a:t>инв.номером</a:t>
            </a:r>
            <a:r>
              <a:rPr lang="ru-RU" dirty="0"/>
              <a:t> %2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ВыборкаДетальныеЗаписи.НоменклатураПредставление</a:t>
            </a:r>
            <a:r>
              <a:rPr lang="ru-RU" dirty="0"/>
              <a:t>, </a:t>
            </a:r>
            <a:r>
              <a:rPr lang="ru-RU" dirty="0" err="1"/>
              <a:t>ВыборкаДетальныеЗаписи.ИнвентарныйНомерПредставление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 - </a:t>
            </a:r>
            <a:r>
              <a:rPr lang="ru-RU" dirty="0" err="1"/>
              <a:t>ВыборкаДетальныеЗаписи.КоличествоОстатокИнвНомера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КоличествоСписано</a:t>
            </a:r>
            <a:r>
              <a:rPr lang="ru-RU" dirty="0"/>
              <a:t> +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КоличествоСписано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Тогда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- </a:t>
            </a:r>
            <a:r>
              <a:rPr lang="ru-RU" dirty="0" err="1"/>
              <a:t>СебестоимостьИтого</a:t>
            </a:r>
            <a:r>
              <a:rPr lang="ru-RU" dirty="0"/>
              <a:t>;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// себестоимость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ВыборкаНоменклатура.СуммаОстатокТовара</a:t>
            </a:r>
            <a:r>
              <a:rPr lang="ru-RU" dirty="0"/>
              <a:t> / </a:t>
            </a:r>
          </a:p>
          <a:p>
            <a:r>
              <a:rPr lang="ru-RU" dirty="0"/>
              <a:t>								</a:t>
            </a:r>
            <a:r>
              <a:rPr lang="ru-RU" dirty="0" err="1"/>
              <a:t>ВыборкаНоменклатура.КоличествоОстатокТовара</a:t>
            </a:r>
            <a:r>
              <a:rPr lang="ru-RU" dirty="0"/>
              <a:t> *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Движение.КоличествоКт</a:t>
            </a:r>
            <a:r>
              <a:rPr lang="ru-RU" dirty="0"/>
              <a:t> = </a:t>
            </a:r>
            <a:r>
              <a:rPr lang="ru-RU" dirty="0" err="1"/>
              <a:t>ВыборкаДетальныеЗаписи.Количество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СебестоимостьИтого</a:t>
            </a:r>
            <a:r>
              <a:rPr lang="ru-RU" dirty="0"/>
              <a:t> = </a:t>
            </a:r>
            <a:r>
              <a:rPr lang="ru-RU" dirty="0" err="1"/>
              <a:t>СебестоимостьИтого</a:t>
            </a:r>
            <a:r>
              <a:rPr lang="ru-RU" dirty="0"/>
              <a:t> + </a:t>
            </a:r>
            <a:r>
              <a:rPr lang="ru-RU" dirty="0" err="1"/>
              <a:t>Движение.Сумма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// продажа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ПланыВидовХарактеристик.ВидыСубконто.ИнвентарныеНомера</a:t>
            </a:r>
            <a:r>
              <a:rPr lang="ru-RU" dirty="0"/>
              <a:t>] = </a:t>
            </a:r>
            <a:r>
              <a:rPr lang="ru-RU" dirty="0" err="1"/>
              <a:t>ВыборкаДетальныеЗаписи.ИнвентарныйНомер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ВыборкаДетальныеЗаписи.Сумма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74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311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Сотрудник, Подразделение)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Набор.Отбор.Сотрудник.Установить</a:t>
            </a:r>
            <a:r>
              <a:rPr lang="ru-RU" dirty="0"/>
              <a:t>(Сотрудник);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Набор.Отбор.Подразделение.Установить</a:t>
            </a:r>
            <a:r>
              <a:rPr lang="ru-RU" dirty="0"/>
              <a:t>(Подразделение);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Если Не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	          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ДатаНачалаИнтервала</a:t>
            </a:r>
            <a:r>
              <a:rPr lang="ru-RU" dirty="0"/>
              <a:t> = Дат + 8 * 3600 + 15*60;</a:t>
            </a:r>
          </a:p>
          <a:p>
            <a:r>
              <a:rPr lang="ru-RU" dirty="0"/>
              <a:t>			</a:t>
            </a:r>
            <a:r>
              <a:rPr lang="ru-RU" dirty="0" err="1"/>
              <a:t>ДатаОкончанияИнтервала</a:t>
            </a:r>
            <a:r>
              <a:rPr lang="ru-RU" dirty="0"/>
              <a:t> = Дат + 16 * 3600;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ДатаНачалаИнтервала</a:t>
            </a:r>
            <a:r>
              <a:rPr lang="ru-RU" dirty="0"/>
              <a:t> &lt;= </a:t>
            </a:r>
            <a:r>
              <a:rPr lang="ru-RU" dirty="0" err="1"/>
              <a:t>ДатаОкончанияИнтервала</a:t>
            </a:r>
            <a:r>
              <a:rPr lang="ru-RU" dirty="0"/>
              <a:t> Цикл</a:t>
            </a:r>
          </a:p>
          <a:p>
            <a:r>
              <a:rPr lang="ru-RU" dirty="0"/>
              <a:t>		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Запись.Сотрудник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			</a:t>
            </a:r>
            <a:r>
              <a:rPr lang="ru-RU" dirty="0" err="1"/>
              <a:t>Запись.Подразделение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Запись.Дата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Запись.Часов</a:t>
            </a:r>
            <a:r>
              <a:rPr lang="ru-RU" dirty="0"/>
              <a:t> = 0.25;</a:t>
            </a:r>
          </a:p>
          <a:p>
            <a:r>
              <a:rPr lang="ru-RU" dirty="0"/>
              <a:t>				</a:t>
            </a:r>
            <a:r>
              <a:rPr lang="ru-RU" dirty="0" err="1"/>
              <a:t>Запись.Пятнадцатиминуток</a:t>
            </a:r>
            <a:r>
              <a:rPr lang="ru-RU" dirty="0"/>
              <a:t> = 1;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ДатаНачалаИнтервала</a:t>
            </a:r>
            <a:r>
              <a:rPr lang="ru-RU" dirty="0"/>
              <a:t> = </a:t>
            </a:r>
            <a:r>
              <a:rPr lang="ru-RU" dirty="0" err="1"/>
              <a:t>ДатаНачалаИнтервала</a:t>
            </a:r>
            <a:r>
              <a:rPr lang="ru-RU" dirty="0"/>
              <a:t> + 15*60;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90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899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78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Процедура ОбработкаПроведения(Отказ, РежимПроведения)</a:t>
            </a:r>
          </a:p>
          <a:p>
            <a:r>
              <a:rPr lang="ru-RU"/>
              <a:t>	</a:t>
            </a:r>
          </a:p>
          <a:p>
            <a:r>
              <a:rPr lang="ru-RU"/>
              <a:t>	// I этап - подготовка записей</a:t>
            </a:r>
          </a:p>
          <a:p>
            <a:r>
              <a:rPr lang="ru-RU"/>
              <a:t>	</a:t>
            </a:r>
          </a:p>
          <a:p>
            <a:r>
              <a:rPr lang="ru-RU"/>
              <a:t>	ПериодРегистрации = НачалоМесяца(Дата);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Движения.ОсновныеНачисления.Записывать = Истина;</a:t>
            </a:r>
          </a:p>
          <a:p>
            <a:r>
              <a:rPr lang="ru-RU"/>
              <a:t>	Для Каждого Строка Из ОсновныеНачисления Цикл</a:t>
            </a:r>
          </a:p>
          <a:p>
            <a:r>
              <a:rPr lang="ru-RU"/>
              <a:t>		Движение = Движения.ОсновныеНачисления.Добавить();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Движение.ПериодДействияНачало = Строка.ДатаНачала;</a:t>
            </a:r>
          </a:p>
          <a:p>
            <a:r>
              <a:rPr lang="ru-RU"/>
              <a:t>		Движение.ПериодДействияКонец = Строка.ДатаОкончания;</a:t>
            </a:r>
          </a:p>
          <a:p>
            <a:r>
              <a:rPr lang="ru-RU"/>
              <a:t>		Движение.ПериодРегистрации = ПериодРегистрации;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Движения.ДополнительныеНачисления.Записывать = Истина;</a:t>
            </a:r>
          </a:p>
          <a:p>
            <a:r>
              <a:rPr lang="ru-RU"/>
              <a:t>	Для Каждого Строка Из ДополнительныеНачисления Цикл</a:t>
            </a:r>
          </a:p>
          <a:p>
            <a:r>
              <a:rPr lang="ru-RU"/>
              <a:t>		Движение = Движения.ДополнительныеНачисления.Добавить();</a:t>
            </a:r>
          </a:p>
          <a:p>
            <a:r>
              <a:rPr lang="ru-RU"/>
              <a:t>		ЗаполнитьЗначенияСвойств(Движение, Строка);</a:t>
            </a:r>
          </a:p>
          <a:p>
            <a:r>
              <a:rPr lang="ru-RU"/>
              <a:t>		Движение.ПериодРегистрации = ПериодРегистрации;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	</a:t>
            </a:r>
          </a:p>
          <a:p>
            <a:r>
              <a:rPr lang="ru-RU"/>
              <a:t>	Движения.Записать();</a:t>
            </a:r>
          </a:p>
          <a:p>
            <a:r>
              <a:rPr lang="ru-RU"/>
              <a:t>		</a:t>
            </a:r>
          </a:p>
          <a:p>
            <a:r>
              <a:rPr lang="ru-RU"/>
              <a:t>	// II этап - расчет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ЕСТЬNULL(ОсновныеНачисленияДанныеГрафика.ЧасовПериодДействия, 0) КАК НормаЧасов,</a:t>
            </a:r>
          </a:p>
          <a:p>
            <a:r>
              <a:rPr lang="ru-RU"/>
              <a:t>		|	ЕСТЬNULL(ОсновныеНачисленияДанныеГрафика.ЧасовФактическийПериодДействия, 0) КАК ОтработаноЧасов,</a:t>
            </a:r>
          </a:p>
          <a:p>
            <a:r>
              <a:rPr lang="ru-RU"/>
              <a:t>		|	ЕСТЬNULL(ШкалаОкладов.Оклад, 0) КАК Оклад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&amp;ВидРасчетаОклад) КАК ОсновныеНачисленияДанныеГрафика</a:t>
            </a:r>
          </a:p>
          <a:p>
            <a:r>
              <a:rPr lang="ru-RU"/>
              <a:t>		|		ЛЕВОЕ СОЕДИНЕНИЕ РегистрСведений.ШкалаОкладов КАК ШкалаОкладов</a:t>
            </a:r>
          </a:p>
          <a:p>
            <a:r>
              <a:rPr lang="ru-RU"/>
              <a:t>		|		ПО ОсновныеНачисленияДанныеГрафика.Подразделение = ШкалаОкладов.Подразделение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&gt;= ШкалаОкладов.ЧасовОт)</a:t>
            </a:r>
          </a:p>
          <a:p>
            <a:r>
              <a:rPr lang="ru-RU"/>
              <a:t>		|			И (ЕСТЬNULL(ОсновныеНачисленияДанныеГрафика.ЧасовФактическийПериодДействия, 0) &lt; ШкалаОкладов.ЧасовДо)";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Запрос.УстановитьПараметр("ВидРасчетаОклад", ПланыВидовРасчета.ОсновныеНачисления.Оклад);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ПланыВидовРасчета.ОсновныеНачисления.Оклад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Движение.Результат = ?(Выборка.НормаЧасов &lt;&gt; 0, </a:t>
            </a:r>
          </a:p>
          <a:p>
            <a:r>
              <a:rPr lang="ru-RU"/>
              <a:t>				                   Выборка.Оклад / Выборка.НормаЧасов * Выборка.ОтработаноЧасов,</a:t>
            </a:r>
          </a:p>
          <a:p>
            <a:r>
              <a:rPr lang="ru-RU"/>
              <a:t>							       0);</a:t>
            </a:r>
          </a:p>
          <a:p>
            <a:r>
              <a:rPr lang="ru-RU"/>
              <a:t>								  					   </a:t>
            </a:r>
          </a:p>
          <a:p>
            <a:r>
              <a:rPr lang="ru-RU"/>
              <a:t>			ЗаполнитьЗначенияСвойств(Движение, Выборка);							   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					   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Движения.ОсновныеНачисления.Записать(, Истина);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ОсновныеНачисленияДанныеГрафика.НомерСтроки КАК НомерСтроки,</a:t>
            </a:r>
          </a:p>
          <a:p>
            <a:r>
              <a:rPr lang="ru-RU"/>
              <a:t>		|	ЕСТЬNULL(ОсновныеНачисленияДанныеГрафика.ПятнадцатиминутокФактическийПериодДействия, 0) КАК КоличествоПятнадцатиминуток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РегистрРасчета.ОсновныеНачисления.ДанныеГрафика(</a:t>
            </a:r>
          </a:p>
          <a:p>
            <a:r>
              <a:rPr lang="ru-RU"/>
              <a:t>		|			Регистратор = &amp;Регистратор</a:t>
            </a:r>
          </a:p>
          <a:p>
            <a:r>
              <a:rPr lang="ru-RU"/>
              <a:t>		|				И ВидРасчета = &amp;ВидРасчетаШтраф) КАК ОсновныеНачисленияДанныеГрафика";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Запрос.УстановитьПараметр("ВидРасчетаШтраф", ПланыВидовРасчета.ОсновныеНачисления.Штраф);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Движения.ОсновныеНачисления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Если Движение.ВидРасчета &lt;&gt; ПланыВидовРасчета.ОсновныеНачисления.Штраф Тогда</a:t>
            </a:r>
          </a:p>
          <a:p>
            <a:r>
              <a:rPr lang="ru-RU"/>
              <a:t>			Продолжить;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Выборка.НайтиСледующий(Движение.НомерСтроки, "НомерСтроки");</a:t>
            </a:r>
          </a:p>
          <a:p>
            <a:r>
              <a:rPr lang="ru-RU"/>
              <a:t>		</a:t>
            </a:r>
          </a:p>
          <a:p>
            <a:r>
              <a:rPr lang="ru-RU"/>
              <a:t>		Движение.Результат = Выборка.КоличествоПятнадцатиминуток * 100;</a:t>
            </a:r>
          </a:p>
          <a:p>
            <a:r>
              <a:rPr lang="ru-RU"/>
              <a:t>		</a:t>
            </a:r>
          </a:p>
          <a:p>
            <a:r>
              <a:rPr lang="ru-RU"/>
              <a:t>		ЗаполнитьЗначенияСвойств(Движение, Выборка);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r>
              <a:rPr lang="ru-RU"/>
              <a:t>	</a:t>
            </a:r>
          </a:p>
          <a:p>
            <a:r>
              <a:rPr lang="ru-RU"/>
              <a:t>	Движения.ОсновныеНачисления.Записать(, Истина);</a:t>
            </a:r>
          </a:p>
          <a:p>
            <a:endParaRPr lang="ru-RU"/>
          </a:p>
          <a:p>
            <a:r>
              <a:rPr lang="ru-RU"/>
              <a:t>	</a:t>
            </a:r>
          </a:p>
          <a:p>
            <a:r>
              <a:rPr lang="ru-RU"/>
              <a:t>	Запрос = Новый Запрос;</a:t>
            </a:r>
          </a:p>
          <a:p>
            <a:r>
              <a:rPr lang="ru-RU"/>
              <a:t>	Запрос.Текст = </a:t>
            </a:r>
          </a:p>
          <a:p>
            <a:r>
              <a:rPr lang="ru-RU"/>
              <a:t>		"ВЫБРАТЬ</a:t>
            </a:r>
          </a:p>
          <a:p>
            <a:r>
              <a:rPr lang="ru-RU"/>
              <a:t>		|	ДополнительныеНачисления.НомерСтроки КАК НомерСтроки,</a:t>
            </a:r>
          </a:p>
          <a:p>
            <a:r>
              <a:rPr lang="ru-RU"/>
              <a:t>		|	ДополнительныеНачисления.Подразделение КАК Подразделение</a:t>
            </a:r>
          </a:p>
          <a:p>
            <a:r>
              <a:rPr lang="ru-RU"/>
              <a:t>		|ПОМЕСТИТЬ втДопНачисления</a:t>
            </a:r>
          </a:p>
          <a:p>
            <a:r>
              <a:rPr lang="ru-RU"/>
              <a:t>		|ИЗ</a:t>
            </a:r>
          </a:p>
          <a:p>
            <a:r>
              <a:rPr lang="ru-RU"/>
              <a:t>		|	РегистрРасчета.ДополнительныеНачисления КАК ДополнительныеНачисления</a:t>
            </a:r>
          </a:p>
          <a:p>
            <a:r>
              <a:rPr lang="ru-RU"/>
              <a:t>		|ГДЕ</a:t>
            </a:r>
          </a:p>
          <a:p>
            <a:r>
              <a:rPr lang="ru-RU"/>
              <a:t>		|	ДополнительныеНачисления.Регистратор = &amp;Регистратор</a:t>
            </a:r>
          </a:p>
          <a:p>
            <a:r>
              <a:rPr lang="ru-RU"/>
              <a:t>		|	И ДополнительныеНачисления.Активность</a:t>
            </a:r>
          </a:p>
          <a:p>
            <a:r>
              <a:rPr lang="ru-RU"/>
              <a:t>		|</a:t>
            </a:r>
          </a:p>
          <a:p>
            <a:r>
              <a:rPr lang="ru-RU"/>
              <a:t>		|ИНДЕКСИРОВАТЬ ПО</a:t>
            </a:r>
          </a:p>
          <a:p>
            <a:r>
              <a:rPr lang="ru-RU"/>
              <a:t>		|	Подразделение</a:t>
            </a:r>
          </a:p>
          <a:p>
            <a:r>
              <a:rPr lang="ru-RU"/>
              <a:t>		|;</a:t>
            </a:r>
          </a:p>
          <a:p>
            <a:r>
              <a:rPr lang="ru-RU"/>
              <a:t>		|</a:t>
            </a:r>
          </a:p>
          <a:p>
            <a:r>
              <a:rPr lang="ru-RU"/>
              <a:t>		|////////////////////////////////////////////////////////////////////////////////</a:t>
            </a:r>
          </a:p>
          <a:p>
            <a:r>
              <a:rPr lang="ru-RU"/>
              <a:t>		|ВЫБРАТЬ</a:t>
            </a:r>
          </a:p>
          <a:p>
            <a:r>
              <a:rPr lang="ru-RU"/>
              <a:t>		|	втДопНачисления.НомерСтроки КАК НомерСтроки,</a:t>
            </a:r>
          </a:p>
          <a:p>
            <a:r>
              <a:rPr lang="ru-RU"/>
              <a:t>		|	ЕСТЬNULL(УправленческийОборотыДтКт.СуммаОборот, 0) КАК СуммаПродажЗаПрошлыйМесяц</a:t>
            </a:r>
          </a:p>
          <a:p>
            <a:r>
              <a:rPr lang="ru-RU"/>
              <a:t>		|ИЗ</a:t>
            </a:r>
          </a:p>
          <a:p>
            <a:r>
              <a:rPr lang="ru-RU"/>
              <a:t>		|	втДопНачисления КАК втДопНачисления</a:t>
            </a:r>
          </a:p>
          <a:p>
            <a:r>
              <a:rPr lang="ru-RU"/>
              <a:t>		|		ЛЕВОЕ СОЕДИНЕНИЕ РегистрБухгалтерии.Управленческий.ОборотыДтКт(</a:t>
            </a:r>
          </a:p>
          <a:p>
            <a:r>
              <a:rPr lang="ru-RU"/>
              <a:t>		|				&amp;НачалоПрошлогоМесяца,</a:t>
            </a:r>
          </a:p>
          <a:p>
            <a:r>
              <a:rPr lang="ru-RU"/>
              <a:t>		|				&amp;КонецПрошлогоМесяца,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СчетДт = &amp;СчетПокупатели,</a:t>
            </a:r>
          </a:p>
          <a:p>
            <a:r>
              <a:rPr lang="ru-RU"/>
              <a:t>		|				,</a:t>
            </a:r>
          </a:p>
          <a:p>
            <a:r>
              <a:rPr lang="ru-RU"/>
              <a:t>		|				СчетКт = &amp;СчетПрибылиУбытки,</a:t>
            </a:r>
          </a:p>
          <a:p>
            <a:r>
              <a:rPr lang="ru-RU"/>
              <a:t>		|				&amp;ВидСубконтоПодразделения,</a:t>
            </a:r>
          </a:p>
          <a:p>
            <a:r>
              <a:rPr lang="ru-RU"/>
              <a:t>		|				СубконтоКт1 В</a:t>
            </a:r>
          </a:p>
          <a:p>
            <a:r>
              <a:rPr lang="ru-RU"/>
              <a:t>		|					(ВЫБРАТЬ</a:t>
            </a:r>
          </a:p>
          <a:p>
            <a:r>
              <a:rPr lang="ru-RU"/>
              <a:t>		|						втДопНачисления.Подразделение КАК Подразделение</a:t>
            </a:r>
          </a:p>
          <a:p>
            <a:r>
              <a:rPr lang="ru-RU"/>
              <a:t>		|					ИЗ</a:t>
            </a:r>
          </a:p>
          <a:p>
            <a:r>
              <a:rPr lang="ru-RU"/>
              <a:t>		|						втДопНачисления КАК втДопНачисления)) КАК УправленческийОборотыДтКт</a:t>
            </a:r>
          </a:p>
          <a:p>
            <a:r>
              <a:rPr lang="ru-RU"/>
              <a:t>		|		ПО втДопНачисления.Подразделение = УправленческийОборотыДтКт.СубконтоКт1";</a:t>
            </a:r>
          </a:p>
          <a:p>
            <a:endParaRPr lang="ru-RU"/>
          </a:p>
          <a:p>
            <a:r>
              <a:rPr lang="ru-RU"/>
              <a:t>	Запрос.УстановитьПараметр("ВидСубконтоПодразделения", ПланыВидовХарактеристик.ВидыСубконто.Подразделения);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Запрос.УстановитьПараметр("НачалоПрошлогоМесяца", ДобавитьМесяц(ПериодРегистрации, -1));</a:t>
            </a:r>
          </a:p>
          <a:p>
            <a:r>
              <a:rPr lang="ru-RU"/>
              <a:t>	Запрос.УстановитьПараметр("КонецПрошлогоМесяца",  ПериодРегистрации - 1);</a:t>
            </a:r>
          </a:p>
          <a:p>
            <a:r>
              <a:rPr lang="ru-RU"/>
              <a:t>	</a:t>
            </a:r>
          </a:p>
          <a:p>
            <a:r>
              <a:rPr lang="ru-RU"/>
              <a:t>	Запрос.УстановитьПараметр("Регистратор", Ссылка);</a:t>
            </a:r>
          </a:p>
          <a:p>
            <a:r>
              <a:rPr lang="ru-RU"/>
              <a:t>	Запрос.УстановитьПараметр("СчетПокупатели", ПланыСчетов.Управленческий.Покупатели);</a:t>
            </a:r>
          </a:p>
          <a:p>
            <a:r>
              <a:rPr lang="ru-RU"/>
              <a:t>	Запрос.УстановитьПараметр("СчетПрибылиУбытки", ПланыСчетов.Управленческий.ПрибылиУбытки);</a:t>
            </a:r>
          </a:p>
          <a:p>
            <a:r>
              <a:rPr lang="ru-RU"/>
              <a:t>	</a:t>
            </a:r>
          </a:p>
          <a:p>
            <a:r>
              <a:rPr lang="ru-RU"/>
              <a:t>	РезультатЗапроса = Запрос.Выполнить();</a:t>
            </a:r>
          </a:p>
          <a:p>
            <a:r>
              <a:rPr lang="ru-RU"/>
              <a:t>	</a:t>
            </a:r>
          </a:p>
          <a:p>
            <a:r>
              <a:rPr lang="ru-RU"/>
              <a:t>	Выборка = РезультатЗапроса.Выбрать();</a:t>
            </a:r>
          </a:p>
          <a:p>
            <a:r>
              <a:rPr lang="ru-RU"/>
              <a:t>	</a:t>
            </a:r>
          </a:p>
          <a:p>
            <a:r>
              <a:rPr lang="ru-RU"/>
              <a:t>	Для Каждого Движение Из Движения.ДополнительныеНачисления Цикл</a:t>
            </a:r>
          </a:p>
          <a:p>
            <a:r>
              <a:rPr lang="ru-RU"/>
              <a:t>		</a:t>
            </a:r>
          </a:p>
          <a:p>
            <a:r>
              <a:rPr lang="ru-RU"/>
              <a:t>		Выборка.Сбросить();</a:t>
            </a:r>
          </a:p>
          <a:p>
            <a:r>
              <a:rPr lang="ru-RU"/>
              <a:t>		Если Выборка.НайтиСледующий(Движение.НомерСтроки, "НомерСтроки") Тогда</a:t>
            </a:r>
          </a:p>
          <a:p>
            <a:r>
              <a:rPr lang="ru-RU"/>
              <a:t>			</a:t>
            </a:r>
          </a:p>
          <a:p>
            <a:r>
              <a:rPr lang="ru-RU"/>
              <a:t>			Движение.Результат = Выборка.СуммаПродажЗаПрошлыйМесяц * Движение.Параметр / 100;</a:t>
            </a:r>
          </a:p>
          <a:p>
            <a:r>
              <a:rPr lang="ru-RU"/>
              <a:t>			</a:t>
            </a:r>
          </a:p>
          <a:p>
            <a:r>
              <a:rPr lang="ru-RU"/>
              <a:t>			ЗаполнитьЗначенияСвойств(Движение, Выборка);</a:t>
            </a:r>
          </a:p>
          <a:p>
            <a:r>
              <a:rPr lang="ru-RU"/>
              <a:t>			</a:t>
            </a:r>
          </a:p>
          <a:p>
            <a:r>
              <a:rPr lang="ru-RU"/>
              <a:t>		КонецЕсли;</a:t>
            </a:r>
          </a:p>
          <a:p>
            <a:r>
              <a:rPr lang="ru-RU"/>
              <a:t>		</a:t>
            </a:r>
          </a:p>
          <a:p>
            <a:r>
              <a:rPr lang="ru-RU"/>
              <a:t>	КонецЦикла;</a:t>
            </a:r>
          </a:p>
          <a:p>
            <a:endParaRPr lang="ru-RU"/>
          </a:p>
          <a:p>
            <a:r>
              <a:rPr lang="ru-RU"/>
              <a:t>	Движения.ДополнительныеНачисления.Записать();</a:t>
            </a:r>
          </a:p>
          <a:p>
            <a:r>
              <a:rPr lang="ru-RU"/>
              <a:t>	</a:t>
            </a:r>
          </a:p>
          <a:p>
            <a:r>
              <a:rPr lang="ru-RU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701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ОсновныеНачисления.Результат</a:t>
            </a:r>
            <a:r>
              <a:rPr lang="ru-RU" dirty="0"/>
              <a:t> КАК Оклад,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ОсновныеНачисления.ОтработаноЧасов</a:t>
            </a:r>
            <a:r>
              <a:rPr lang="ru-RU" dirty="0"/>
              <a:t>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0 КАК </a:t>
            </a:r>
            <a:r>
              <a:rPr lang="ru-RU" dirty="0" err="1"/>
              <a:t>ПроцентНадбавки</a:t>
            </a:r>
            <a:r>
              <a:rPr lang="ru-RU" dirty="0"/>
              <a:t>,</a:t>
            </a:r>
          </a:p>
          <a:p>
            <a:r>
              <a:rPr lang="ru-RU" dirty="0"/>
              <a:t>	0 КАК Надбавка</a:t>
            </a:r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РегистрРасчета.ОсновныеНачисления</a:t>
            </a:r>
            <a:r>
              <a:rPr lang="ru-RU" dirty="0"/>
              <a:t> КАК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ОсновныеНачисления.ПериодРегистрации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ОсновныеНачисления.Активность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ОсновныеНачисления.ВидРасчета</a:t>
            </a:r>
            <a:r>
              <a:rPr lang="ru-RU" dirty="0"/>
              <a:t> = ЗНАЧЕНИЕ(</a:t>
            </a:r>
            <a:r>
              <a:rPr lang="ru-RU" dirty="0" err="1"/>
              <a:t>ПланВидовРасчета.ОсновныеНачисления.Оклад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ОБЪЕДИНИТЬ ВСЕ</a:t>
            </a:r>
          </a:p>
          <a:p>
            <a:endParaRPr lang="ru-RU" dirty="0"/>
          </a:p>
          <a:p>
            <a:r>
              <a:rPr lang="ru-RU" dirty="0"/>
              <a:t>ВЫБРАТЬ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ДополнительныеНачисления.Подразделение</a:t>
            </a:r>
            <a:r>
              <a:rPr lang="ru-RU" dirty="0"/>
              <a:t>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0,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ДополнительныеНачисления.Параметр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ДополнительныеНачисления.Результат</a:t>
            </a:r>
            <a:endParaRPr lang="ru-RU" dirty="0"/>
          </a:p>
          <a:p>
            <a:r>
              <a:rPr lang="ru-RU" dirty="0"/>
              <a:t>ИЗ</a:t>
            </a:r>
          </a:p>
          <a:p>
            <a:r>
              <a:rPr lang="ru-RU" dirty="0"/>
              <a:t>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ГДЕ</a:t>
            </a:r>
          </a:p>
          <a:p>
            <a:r>
              <a:rPr lang="ru-RU" dirty="0"/>
              <a:t>	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&amp;</a:t>
            </a:r>
            <a:r>
              <a:rPr lang="ru-RU" dirty="0" err="1"/>
              <a:t>ПериодРегистрации</a:t>
            </a:r>
            <a:endParaRPr lang="ru-RU" dirty="0"/>
          </a:p>
          <a:p>
            <a:r>
              <a:rPr lang="ru-RU" dirty="0"/>
              <a:t>	И </a:t>
            </a:r>
            <a:r>
              <a:rPr lang="ru-RU" dirty="0" err="1"/>
              <a:t>ДополнительныеНачисления.Активность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1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  <a:br>
              <a:rPr lang="ru-RU" dirty="0"/>
            </a:br>
            <a:r>
              <a:rPr lang="ru-RU" b="1" dirty="0"/>
              <a:t>ОУ:</a:t>
            </a:r>
          </a:p>
          <a:p>
            <a:r>
              <a:rPr lang="ru-RU" dirty="0"/>
              <a:t>В Конфигурации: Склады,  Услуги, Два регистра накопления Остатки (Склад) и Себестоимость (Партия), Учетная Политика РС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флаги по регистрам накопления, сгруппировать дубли запросом, заполнить движения из выборки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Получить метод списания, по регистру остатки номенклатуры новая методика (получить запросом сгруппированную </a:t>
            </a:r>
            <a:r>
              <a:rPr lang="ru-RU" dirty="0" err="1"/>
              <a:t>тч</a:t>
            </a:r>
            <a:r>
              <a:rPr lang="ru-RU" dirty="0"/>
              <a:t> кроме услуг, заполнить движения, заблокировать изменения и записать движения, получить запросом отрицательные остатки на границу времени включая, отказать в проведения если результат запроса не пустой), по регистру себестоимость товаров старая методика (очистить старые движения, возвести флаг, заблокировать по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соединить </a:t>
            </a:r>
            <a:r>
              <a:rPr lang="ru-RU" dirty="0" err="1"/>
              <a:t>тч</a:t>
            </a:r>
            <a:r>
              <a:rPr lang="ru-RU" dirty="0"/>
              <a:t> с регистром левым соединением по номенклатуре на момент времени, добавить итоги по номенклатуре и упорядочивание в зависимости от метода списания, две выборки, проверить остатки, получить количество к списанию, посчитать себестоимость, добавить движение, уменьшить количество к списанию)</a:t>
            </a:r>
          </a:p>
          <a:p>
            <a:r>
              <a:rPr lang="ru-RU" dirty="0"/>
              <a:t>Отчет: по регистру остатки номенклатуры</a:t>
            </a:r>
          </a:p>
          <a:p>
            <a:r>
              <a:rPr lang="ru-RU" b="1" dirty="0"/>
              <a:t>БУ:</a:t>
            </a:r>
            <a:br>
              <a:rPr lang="ru-RU" dirty="0"/>
            </a:br>
            <a:r>
              <a:rPr lang="ru-RU" dirty="0"/>
              <a:t>В конфигурации: субконто 2 (номенклатура, сроки годности), признак учета субконто суммовой (сумма в регистре </a:t>
            </a:r>
            <a:r>
              <a:rPr lang="ru-RU" dirty="0" err="1"/>
              <a:t>бу</a:t>
            </a:r>
            <a:r>
              <a:rPr lang="ru-RU" dirty="0"/>
              <a:t>), счет активы (количественный </a:t>
            </a:r>
            <a:r>
              <a:rPr lang="en-US" dirty="0"/>
              <a:t>|</a:t>
            </a:r>
            <a:r>
              <a:rPr lang="ru-RU" dirty="0"/>
              <a:t> номенклатура (суммовой), </a:t>
            </a:r>
            <a:r>
              <a:rPr lang="ru-RU" dirty="0" err="1"/>
              <a:t>срокгодности</a:t>
            </a:r>
            <a:r>
              <a:rPr lang="ru-RU" dirty="0"/>
              <a:t>), срок годности в </a:t>
            </a:r>
            <a:r>
              <a:rPr lang="ru-RU" dirty="0" err="1"/>
              <a:t>тч</a:t>
            </a:r>
            <a:r>
              <a:rPr lang="ru-RU" dirty="0"/>
              <a:t> приходной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Приходной: возвести флаг, сгруппировать дубли запросом, заполнить движения из выборки (</a:t>
            </a:r>
            <a:r>
              <a:rPr lang="ru-RU" dirty="0" err="1"/>
              <a:t>дт</a:t>
            </a:r>
            <a:r>
              <a:rPr lang="ru-RU" dirty="0"/>
              <a:t> товары,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Расходной: старая методика: очистить движения, возвести флаг, заблокировать изменения по счету товары и номенклатуре из </a:t>
            </a:r>
            <a:r>
              <a:rPr lang="ru-RU" dirty="0" err="1"/>
              <a:t>тч</a:t>
            </a:r>
            <a:r>
              <a:rPr lang="ru-RU" dirty="0"/>
              <a:t>, в запросе получить сгруппированную </a:t>
            </a:r>
            <a:r>
              <a:rPr lang="ru-RU" dirty="0" err="1"/>
              <a:t>тч</a:t>
            </a:r>
            <a:r>
              <a:rPr lang="ru-RU" dirty="0"/>
              <a:t> без услуг, соединить два раза левым соединением с регистром </a:t>
            </a:r>
            <a:r>
              <a:rPr lang="ru-RU" dirty="0" err="1"/>
              <a:t>бу</a:t>
            </a:r>
            <a:r>
              <a:rPr lang="ru-RU" dirty="0"/>
              <a:t> по срокам годности и по номенклатуре, упорядочить по срокам и итоги по номенклатуре, две выборки, проверить остатки, получить количество к списанию</a:t>
            </a:r>
            <a:r>
              <a:rPr lang="en-US" dirty="0"/>
              <a:t> </a:t>
            </a:r>
            <a:r>
              <a:rPr lang="ru-RU" dirty="0"/>
              <a:t>и инициализировать себестоимость итого, посчитать себестоимость, добавить движение, уменьшить количество к списанию, сделать итоговую проводку</a:t>
            </a:r>
          </a:p>
          <a:p>
            <a:r>
              <a:rPr lang="ru-RU" dirty="0"/>
              <a:t>Отчет: регистр с видами субконто сроки годности внутреннее соединение с регистром видами субконто номенклатура</a:t>
            </a:r>
          </a:p>
          <a:p>
            <a:r>
              <a:rPr lang="ru-RU" b="1" dirty="0"/>
              <a:t>СПР:</a:t>
            </a:r>
          </a:p>
          <a:p>
            <a:r>
              <a:rPr lang="ru-RU" dirty="0"/>
              <a:t>В конфигурации: Убрать подразделения, графики работы, </a:t>
            </a:r>
            <a:r>
              <a:rPr lang="ru-RU" dirty="0" err="1"/>
              <a:t>рс</a:t>
            </a:r>
            <a:r>
              <a:rPr lang="ru-RU" dirty="0"/>
              <a:t> графики работы (график работы, дата, значение), основные начисления есть период действия, нет базы, дополнительные начисления нет периода, зависит от базы, </a:t>
            </a:r>
            <a:r>
              <a:rPr lang="ru-RU" dirty="0" err="1"/>
              <a:t>рс</a:t>
            </a:r>
            <a:r>
              <a:rPr lang="ru-RU" dirty="0"/>
              <a:t> шкала процентов премий от стажа, в </a:t>
            </a:r>
            <a:r>
              <a:rPr lang="ru-RU" dirty="0" err="1"/>
              <a:t>физ</a:t>
            </a:r>
            <a:r>
              <a:rPr lang="ru-RU" dirty="0"/>
              <a:t> лицах начальный стаж в днях и дата приема, константа дата начала учета в базе</a:t>
            </a:r>
          </a:p>
          <a:p>
            <a:r>
              <a:rPr lang="ru-RU" dirty="0"/>
              <a:t>Кнопка рассчитать: проверка на записанный документ, получение объекта документа из реквизита формы, вызов процедур из модуля объекта с передачей структуры с датой (</a:t>
            </a:r>
            <a:r>
              <a:rPr lang="ru-RU" dirty="0" err="1"/>
              <a:t>ЗаписатьДанныеВРегистры</a:t>
            </a:r>
            <a:r>
              <a:rPr lang="ru-RU" dirty="0"/>
              <a:t>, </a:t>
            </a:r>
            <a:r>
              <a:rPr lang="ru-RU" dirty="0" err="1"/>
              <a:t>РассчитатьНачисления</a:t>
            </a:r>
            <a:r>
              <a:rPr lang="ru-RU" dirty="0"/>
              <a:t>), вернуть полученные данные на форму (</a:t>
            </a:r>
            <a:r>
              <a:rPr lang="ru-RU" dirty="0" err="1"/>
              <a:t>ЗначениеВРеквизитФормы</a:t>
            </a:r>
            <a:r>
              <a:rPr lang="ru-RU" dirty="0"/>
              <a:t>)</a:t>
            </a:r>
          </a:p>
          <a:p>
            <a:r>
              <a:rPr lang="ru-RU" dirty="0" err="1"/>
              <a:t>ОбработкаПроведения</a:t>
            </a:r>
            <a:r>
              <a:rPr lang="ru-RU" dirty="0"/>
              <a:t> Начисления Зарплаты: в параметры расчета помещаем начало месяца даты документа и выполняем процедуру </a:t>
            </a:r>
            <a:r>
              <a:rPr lang="ru-RU" dirty="0" err="1"/>
              <a:t>ЗаписатьДанныеВРегистры</a:t>
            </a:r>
            <a:r>
              <a:rPr lang="ru-RU" dirty="0"/>
              <a:t>, в которой возводим флаги для регистров расчета, проходим по табличным частям создавая движения, потом записать движения. В этом решения подразумевается, что документ записывается после того, как были рассчитаны начисления с помощью кнопки рассчитать.</a:t>
            </a:r>
            <a:br>
              <a:rPr lang="ru-RU" dirty="0"/>
            </a:br>
            <a:r>
              <a:rPr lang="ru-RU" dirty="0" err="1"/>
              <a:t>РассчитатьНачисления</a:t>
            </a:r>
            <a:r>
              <a:rPr lang="ru-RU" dirty="0"/>
              <a:t>: получаем константу дата начала учета в базе, если не заполнена – отказ, создаем переменную период регистрации, делаем запрос для основных начислений (получаем данные графика по регистратору, индексируем по сотруднику, соединяем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сведения о сотруднике, чтобы получить оклад), идем по таблице движений основных начислений, в выборке ищем по номеру строки (не забывая сбрасывать), рассчитываем результат по данным выборке и заполняем остальные реквизиты в строке движений,  потом заполняем из полученных движений строку табличной части, затем записываем полученные движения в режиме только запись (для базы), далее делаем запрос для дополнительных начислений (получаем из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</a:t>
            </a:r>
            <a:r>
              <a:rPr lang="ru-RU" dirty="0"/>
              <a:t> начисления база основные начисления по измерению сотрудник рассчитывая стаж, затем соединяя полученную </a:t>
            </a:r>
            <a:r>
              <a:rPr lang="ru-RU" dirty="0" err="1"/>
              <a:t>вт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ШкалаПроцентовПремииОтСтажа</a:t>
            </a:r>
            <a:r>
              <a:rPr lang="ru-RU" dirty="0"/>
              <a:t>), идем по таблице движений дополнительных начислений, в выборке ищем по номеру строки (не забывая сбрасывать), считаем премию и заполняем строку </a:t>
            </a:r>
            <a:r>
              <a:rPr lang="ru-RU" dirty="0" err="1"/>
              <a:t>тч</a:t>
            </a:r>
            <a:r>
              <a:rPr lang="ru-RU" dirty="0"/>
              <a:t>, в конце очищаем движения по регистрам</a:t>
            </a:r>
          </a:p>
          <a:p>
            <a:r>
              <a:rPr lang="ru-RU" dirty="0"/>
              <a:t>Отчет: регистр </a:t>
            </a:r>
            <a:r>
              <a:rPr lang="ru-RU" dirty="0" err="1"/>
              <a:t>доп</a:t>
            </a:r>
            <a:r>
              <a:rPr lang="ru-RU" dirty="0"/>
              <a:t> начислений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247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ПослеЗаписиНаСервере</a:t>
            </a:r>
            <a:r>
              <a:rPr lang="ru-RU" dirty="0"/>
              <a:t>(</a:t>
            </a:r>
            <a:r>
              <a:rPr lang="ru-RU" dirty="0" err="1"/>
              <a:t>ТекущийОбъект</a:t>
            </a:r>
            <a:r>
              <a:rPr lang="ru-RU" dirty="0"/>
              <a:t>, 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ОбновитьКартуМаршрута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  <a:r>
              <a:rPr lang="ru-RU" dirty="0" err="1"/>
              <a:t>КартаМаршрута</a:t>
            </a:r>
            <a:r>
              <a:rPr lang="ru-RU" dirty="0"/>
              <a:t> = </a:t>
            </a:r>
            <a:r>
              <a:rPr lang="ru-RU" dirty="0" err="1"/>
              <a:t>РеквизитФормыВЗначение</a:t>
            </a:r>
            <a:r>
              <a:rPr lang="ru-RU" dirty="0"/>
              <a:t>("Объект").</a:t>
            </a:r>
            <a:r>
              <a:rPr lang="ru-RU" dirty="0" err="1"/>
              <a:t>ПолучитьКартуМаршрута</a:t>
            </a:r>
            <a:r>
              <a:rPr lang="ru-RU" dirty="0"/>
              <a:t>();  	</a:t>
            </a:r>
          </a:p>
          <a:p>
            <a:r>
              <a:rPr lang="ru-RU" dirty="0" err="1"/>
              <a:t>КонецПроцедуры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ОбработкаОповещения</a:t>
            </a:r>
            <a:r>
              <a:rPr lang="ru-RU" dirty="0"/>
              <a:t>(</a:t>
            </a:r>
            <a:r>
              <a:rPr lang="ru-RU" dirty="0" err="1"/>
              <a:t>ИмяСобытия</a:t>
            </a:r>
            <a:r>
              <a:rPr lang="ru-RU" dirty="0"/>
              <a:t>, Параметр, Источник)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ИмяСобытия</a:t>
            </a:r>
            <a:r>
              <a:rPr lang="ru-RU" dirty="0"/>
              <a:t> = "Задача выполнена" и Параметр = </a:t>
            </a:r>
            <a:r>
              <a:rPr lang="ru-RU" dirty="0" err="1"/>
              <a:t>Объект.Ссылка</a:t>
            </a:r>
            <a:r>
              <a:rPr lang="ru-RU" dirty="0"/>
              <a:t> Тогда</a:t>
            </a:r>
          </a:p>
          <a:p>
            <a:r>
              <a:rPr lang="ru-RU" dirty="0"/>
              <a:t>		Прочитать();</a:t>
            </a:r>
          </a:p>
          <a:p>
            <a:r>
              <a:rPr lang="ru-RU" dirty="0"/>
              <a:t>		</a:t>
            </a:r>
            <a:r>
              <a:rPr lang="ru-RU" dirty="0" err="1"/>
              <a:t>ОбновитьКартуМаршрута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1121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ПослеЗаписи</a:t>
            </a:r>
            <a:r>
              <a:rPr lang="ru-RU" dirty="0"/>
              <a:t>(</a:t>
            </a:r>
            <a:r>
              <a:rPr lang="ru-RU" dirty="0" err="1"/>
              <a:t>ПараметрыЗаписи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Объект.Выполнена</a:t>
            </a:r>
            <a:r>
              <a:rPr lang="ru-RU" dirty="0"/>
              <a:t> Тогда</a:t>
            </a:r>
          </a:p>
          <a:p>
            <a:r>
              <a:rPr lang="ru-RU" dirty="0"/>
              <a:t>		Оповестить("Задача выполнена", </a:t>
            </a:r>
            <a:r>
              <a:rPr lang="ru-RU" dirty="0" err="1"/>
              <a:t>Объект.БизнесПроцесс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105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Склады,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Склад | Количество), Виды Номенклатур (Комплектующая, Стеллаж), </a:t>
            </a:r>
            <a:r>
              <a:rPr lang="ru-RU" dirty="0" err="1"/>
              <a:t>рс</a:t>
            </a:r>
            <a:r>
              <a:rPr lang="ru-RU" dirty="0"/>
              <a:t> Состав Стеллажей (Комплектующая | Стеллаж, Количество), Справочник </a:t>
            </a:r>
            <a:r>
              <a:rPr lang="ru-RU" dirty="0" err="1"/>
              <a:t>ДопЗначенияХарактеристик</a:t>
            </a:r>
            <a:r>
              <a:rPr lang="ru-RU" dirty="0"/>
              <a:t> (Владелец План видов характеристик - характеристики объектов), План видов характеристик характеристики объектов (Предопределенное - Страна),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(Стеллаж, Характеристика | Значение), Флаги ОУ БУ в Расходной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</a:t>
            </a:r>
          </a:p>
          <a:p>
            <a:r>
              <a:rPr lang="ru-RU" dirty="0"/>
              <a:t>Код расходной: проверить на флаг оу, пишем запрос (получаем сгруппированную </a:t>
            </a:r>
            <a:r>
              <a:rPr lang="ru-RU" dirty="0" err="1"/>
              <a:t>тч</a:t>
            </a:r>
            <a:r>
              <a:rPr lang="ru-RU" dirty="0"/>
              <a:t> документа, соединяем </a:t>
            </a:r>
            <a:r>
              <a:rPr lang="ru-RU" dirty="0" err="1"/>
              <a:t>тч</a:t>
            </a:r>
            <a:r>
              <a:rPr lang="ru-RU" dirty="0"/>
              <a:t> документа с </a:t>
            </a:r>
            <a:r>
              <a:rPr lang="ru-RU" dirty="0" err="1"/>
              <a:t>рс</a:t>
            </a:r>
            <a:r>
              <a:rPr lang="ru-RU" dirty="0"/>
              <a:t> составы стеллажей по номенклатуре, далее два пакетных запроса, в первом отбираем записи где 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NULL, то есть не определен состав </a:t>
            </a:r>
            <a:r>
              <a:rPr lang="ru-RU" dirty="0" err="1"/>
              <a:t>стелажа</a:t>
            </a:r>
            <a:r>
              <a:rPr lang="ru-RU" dirty="0"/>
              <a:t>, во втором группируем ранее полученные данные), выполняем пакет запросов, если первый пакет не пустой, то Не определен состав </a:t>
            </a:r>
            <a:r>
              <a:rPr lang="ru-RU" dirty="0" err="1"/>
              <a:t>стелажа</a:t>
            </a:r>
            <a:r>
              <a:rPr lang="ru-RU" dirty="0"/>
              <a:t> для номенклатур из этого пакета - отказ, потом из второго пакета заполняем движения, возводим флаг, блокируем для изменения и записываем движения, далее проверяем возникновение отрицательных остатков (запрос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складу и </a:t>
            </a:r>
            <a:r>
              <a:rPr lang="ru-RU" dirty="0" err="1"/>
              <a:t>номенлклатуре</a:t>
            </a:r>
            <a:r>
              <a:rPr lang="ru-RU" dirty="0"/>
              <a:t> в </a:t>
            </a:r>
            <a:r>
              <a:rPr lang="ru-RU" dirty="0" err="1"/>
              <a:t>вт</a:t>
            </a:r>
            <a:r>
              <a:rPr lang="ru-RU" dirty="0"/>
              <a:t> соединяем с составом стеллажей для получения представления где 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0), если результат не пустой - отказ и проходим по выборке и выводим сообщения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ОстаткиНоменклатуры.Остатки</a:t>
            </a:r>
            <a:r>
              <a:rPr lang="ru-RU" dirty="0"/>
              <a:t> </a:t>
            </a:r>
            <a:r>
              <a:rPr lang="ru-RU" dirty="0" err="1"/>
              <a:t>помещяем</a:t>
            </a:r>
            <a:r>
              <a:rPr lang="ru-RU" dirty="0"/>
              <a:t> в вт1,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СоставСтеллажей</a:t>
            </a:r>
            <a:r>
              <a:rPr lang="ru-RU" dirty="0"/>
              <a:t> перемножаем со справочником склады </a:t>
            </a:r>
            <a:r>
              <a:rPr lang="ru-RU" dirty="0" err="1"/>
              <a:t>помещяем</a:t>
            </a:r>
            <a:r>
              <a:rPr lang="ru-RU" dirty="0"/>
              <a:t> в вт2, вт2 левым соединением по номенклатуре и складу с вт1 и всё это помещаем в вт3, группируем вт3 и помещаем в вт4, вт4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ЗначенияХарактеристикСтеллажей</a:t>
            </a:r>
            <a:r>
              <a:rPr lang="ru-RU" dirty="0"/>
              <a:t> по стеллажу и характеристике = страна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Склады, субконто - 3 (Номенклатура, Партии, Склады), признак учета субконто суммовой (для суммы в </a:t>
            </a:r>
            <a:r>
              <a:rPr lang="ru-RU" dirty="0" err="1"/>
              <a:t>рб</a:t>
            </a:r>
            <a:r>
              <a:rPr lang="ru-RU" dirty="0"/>
              <a:t>), счет товары (количественный | Номенклатура (Суммовой), Склады, Партии (Суммовой)),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УчетнаяПолитика</a:t>
            </a:r>
            <a:endParaRPr lang="ru-RU" dirty="0"/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, заполнить движения (</a:t>
            </a:r>
            <a:r>
              <a:rPr lang="ru-RU" dirty="0" err="1"/>
              <a:t>дт</a:t>
            </a:r>
            <a:r>
              <a:rPr lang="ru-RU" dirty="0"/>
              <a:t> товары - </a:t>
            </a:r>
            <a:r>
              <a:rPr lang="ru-RU" dirty="0" err="1"/>
              <a:t>кт</a:t>
            </a:r>
            <a:r>
              <a:rPr lang="ru-RU" dirty="0"/>
              <a:t> поставщики)</a:t>
            </a:r>
          </a:p>
          <a:p>
            <a:r>
              <a:rPr lang="ru-RU" dirty="0"/>
              <a:t>Код расходной: проверить на флаг </a:t>
            </a:r>
            <a:r>
              <a:rPr lang="ru-RU" dirty="0" err="1"/>
              <a:t>бу</a:t>
            </a:r>
            <a:r>
              <a:rPr lang="ru-RU" dirty="0"/>
              <a:t>, получить метод списания себестоимости, очистить движения, заблокировать регистр </a:t>
            </a:r>
            <a:r>
              <a:rPr lang="ru-RU" dirty="0" err="1"/>
              <a:t>бу</a:t>
            </a:r>
            <a:r>
              <a:rPr lang="ru-RU" dirty="0"/>
              <a:t> по счету товары и номенклатуре, написать запрос (сгруппировать </a:t>
            </a:r>
            <a:r>
              <a:rPr lang="ru-RU" dirty="0" err="1"/>
              <a:t>тч</a:t>
            </a:r>
            <a:r>
              <a:rPr lang="ru-RU" dirty="0"/>
              <a:t>, </a:t>
            </a:r>
            <a:r>
              <a:rPr lang="ru-RU" dirty="0" err="1"/>
              <a:t>тч</a:t>
            </a:r>
            <a:r>
              <a:rPr lang="ru-RU" dirty="0"/>
              <a:t> левым соединить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ПоСкладамИПартиям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 и склад из документа) по номенклатуре, который соединен внутренним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рб</a:t>
            </a:r>
            <a:r>
              <a:rPr lang="ru-RU" dirty="0"/>
              <a:t> остатки </a:t>
            </a:r>
            <a:r>
              <a:rPr lang="ru-RU" dirty="0" err="1"/>
              <a:t>ПоПартиям</a:t>
            </a:r>
            <a:r>
              <a:rPr lang="ru-RU" dirty="0"/>
              <a:t> (счет - товары, номенклатура в </a:t>
            </a:r>
            <a:r>
              <a:rPr lang="ru-RU" dirty="0" err="1"/>
              <a:t>тч</a:t>
            </a:r>
            <a:r>
              <a:rPr lang="ru-RU" dirty="0"/>
              <a:t>) по Номенклатуре и Партии, всё это упорядочить по моменту времени партии и итоги по номенклатуре), в зависимости от метода списания поменять порядок в запросе, в верхней выборке проверить остаток и инициализировать </a:t>
            </a:r>
            <a:r>
              <a:rPr lang="ru-RU" dirty="0" err="1"/>
              <a:t>ОсталосьСписать</a:t>
            </a:r>
            <a:r>
              <a:rPr lang="ru-RU" dirty="0"/>
              <a:t>, в нижней выборке считать себестоимость и делать проводку </a:t>
            </a:r>
            <a:r>
              <a:rPr lang="ru-RU" dirty="0" err="1"/>
              <a:t>дт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r>
              <a:rPr lang="ru-RU" dirty="0"/>
              <a:t> - </a:t>
            </a:r>
            <a:r>
              <a:rPr lang="ru-RU" dirty="0" err="1"/>
              <a:t>кт</a:t>
            </a:r>
            <a:r>
              <a:rPr lang="ru-RU" dirty="0"/>
              <a:t> товары, а потом в верхней выборке проводку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Отчет: </a:t>
            </a:r>
            <a:r>
              <a:rPr lang="ru-RU" dirty="0" err="1"/>
              <a:t>рб</a:t>
            </a:r>
            <a:r>
              <a:rPr lang="ru-RU" dirty="0"/>
              <a:t> остатки по счету товары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убрать подразделения, Автомобили,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ГрафикиРаботы</a:t>
            </a:r>
            <a:r>
              <a:rPr lang="ru-RU" dirty="0"/>
              <a:t> (Автомобиль, Дата | Дней, </a:t>
            </a:r>
            <a:r>
              <a:rPr lang="ru-RU" dirty="0" err="1"/>
              <a:t>ДнейПятидневки</a:t>
            </a:r>
            <a:r>
              <a:rPr lang="ru-RU" dirty="0"/>
              <a:t>), план видов расчетов Основные начисления есть период, есть база от основных и дополнительных (отпуск (база и </a:t>
            </a:r>
            <a:r>
              <a:rPr lang="ru-RU" dirty="0" err="1"/>
              <a:t>ведущии</a:t>
            </a:r>
            <a:r>
              <a:rPr lang="ru-RU" dirty="0"/>
              <a:t> - отпуск, фиксированная сумма, надбавка)), лан видов расчетов Дополнительные начисления нет периода, есть база от основных и дополнительных (Надбавка, фиксированная сумма), </a:t>
            </a:r>
            <a:r>
              <a:rPr lang="ru-RU" dirty="0" err="1"/>
              <a:t>ррас</a:t>
            </a:r>
            <a:r>
              <a:rPr lang="ru-RU" dirty="0"/>
              <a:t> Основные начисления (Сотрудник | Результат | Автомобиль ...), Перерасчет по сотруднику, </a:t>
            </a:r>
            <a:r>
              <a:rPr lang="ru-RU" dirty="0" err="1"/>
              <a:t>ррас</a:t>
            </a:r>
            <a:r>
              <a:rPr lang="ru-RU" dirty="0"/>
              <a:t> Дополнительные начисления (Сотрудник | Результат | Автомобиль ...), Перерасчет по сотруднику, </a:t>
            </a:r>
            <a:r>
              <a:rPr lang="ru-RU" dirty="0" err="1"/>
              <a:t>рс</a:t>
            </a:r>
            <a:r>
              <a:rPr lang="ru-RU" dirty="0"/>
              <a:t> Показатели расчета зарплаты (</a:t>
            </a:r>
            <a:r>
              <a:rPr lang="ru-RU" dirty="0" err="1"/>
              <a:t>ФиксированнаяСумма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), документ </a:t>
            </a:r>
            <a:r>
              <a:rPr lang="ru-RU" dirty="0" err="1"/>
              <a:t>ПолучениеОплатОтПассажиров</a:t>
            </a:r>
            <a:r>
              <a:rPr lang="ru-RU" dirty="0"/>
              <a:t>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обороты (Сотрудник | Сумма)</a:t>
            </a:r>
          </a:p>
          <a:p>
            <a:r>
              <a:rPr lang="ru-RU" dirty="0"/>
              <a:t>Код </a:t>
            </a:r>
            <a:r>
              <a:rPr lang="ru-RU" dirty="0" err="1"/>
              <a:t>ПолучениеОплатОтПассажиров</a:t>
            </a:r>
            <a:r>
              <a:rPr lang="ru-RU" dirty="0"/>
              <a:t>: возвести флаг, сделать движение в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Код Набора Записей </a:t>
            </a:r>
            <a:r>
              <a:rPr lang="ru-RU" dirty="0" err="1"/>
              <a:t>ОплатыПассажиров</a:t>
            </a:r>
            <a:r>
              <a:rPr lang="ru-RU" dirty="0"/>
              <a:t>: при записи сделать запрос (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</a:t>
            </a:r>
            <a:r>
              <a:rPr lang="ru-RU" dirty="0"/>
              <a:t> по регистратору в вт1,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внутренним соединением с вт1 по сотруднику, периоду и виду расчета поместить в вт2, вт2 левым соединить с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ДополнительныеНачисления.ПоСотруднику</a:t>
            </a:r>
            <a:r>
              <a:rPr lang="ru-RU" dirty="0"/>
              <a:t> по сотруднику, </a:t>
            </a:r>
            <a:r>
              <a:rPr lang="ru-RU" dirty="0" err="1"/>
              <a:t>ОбъектПерерасчета</a:t>
            </a:r>
            <a:r>
              <a:rPr lang="ru-RU" dirty="0"/>
              <a:t> и </a:t>
            </a:r>
            <a:r>
              <a:rPr lang="ru-RU" dirty="0" err="1"/>
              <a:t>ВидуРасчета</a:t>
            </a:r>
            <a:r>
              <a:rPr lang="ru-RU" dirty="0"/>
              <a:t> где 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NULL), из полученной выборки создавать набор записей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ДополнительныеНачисления.Перерасчеты.ПоСотруднику</a:t>
            </a:r>
            <a:r>
              <a:rPr lang="ru-RU" dirty="0"/>
              <a:t> с отбором по </a:t>
            </a:r>
            <a:r>
              <a:rPr lang="ru-RU" dirty="0" err="1"/>
              <a:t>Выборка.ОбъектПерерасчета</a:t>
            </a:r>
            <a:r>
              <a:rPr lang="ru-RU" dirty="0"/>
              <a:t> и заполнять из выборки и записывать с параметром ложь</a:t>
            </a:r>
          </a:p>
          <a:p>
            <a:r>
              <a:rPr lang="ru-RU" dirty="0"/>
              <a:t>Код Начисления Зарплаты: инициализировать период регистрации , </a:t>
            </a:r>
            <a:r>
              <a:rPr lang="ru-RU" dirty="0" err="1"/>
              <a:t>НачалоБазовогоПериода</a:t>
            </a:r>
            <a:r>
              <a:rPr lang="ru-RU" dirty="0"/>
              <a:t> и </a:t>
            </a:r>
            <a:r>
              <a:rPr lang="ru-RU" dirty="0" err="1"/>
              <a:t>КонецБазовогоПериода</a:t>
            </a:r>
            <a:r>
              <a:rPr lang="ru-RU" dirty="0"/>
              <a:t>, возвести флаг для </a:t>
            </a:r>
            <a:r>
              <a:rPr lang="ru-RU" dirty="0" err="1"/>
              <a:t>ОсновныеНачисления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возвести флаг для </a:t>
            </a:r>
            <a:r>
              <a:rPr lang="ru-RU" dirty="0" err="1"/>
              <a:t>ДополнительныеНачисления</a:t>
            </a:r>
            <a:r>
              <a:rPr lang="ru-RU" dirty="0"/>
              <a:t>, заполнить движения данными из </a:t>
            </a:r>
            <a:r>
              <a:rPr lang="ru-RU" dirty="0" err="1"/>
              <a:t>тч</a:t>
            </a:r>
            <a:r>
              <a:rPr lang="ru-RU" dirty="0"/>
              <a:t>, записать движения и перейти к расчету, написать запрос (данные графика </a:t>
            </a:r>
            <a:r>
              <a:rPr lang="ru-RU" dirty="0" err="1"/>
              <a:t>ОсновныеНачисления</a:t>
            </a:r>
            <a:r>
              <a:rPr lang="ru-RU" dirty="0"/>
              <a:t>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ОсновныеНачисленияБазаОсновныеНачисления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ОсновныеНачисленияБазаДополнительныеНачисления</a:t>
            </a:r>
            <a:r>
              <a:rPr lang="ru-RU" dirty="0"/>
              <a:t> по номеру строки), пройтись по таблице движений </a:t>
            </a:r>
            <a:r>
              <a:rPr lang="ru-RU" dirty="0" err="1"/>
              <a:t>ОсновныеНачисления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 без пересчета, далее написать запрос (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ДополнительныеНачисления</a:t>
            </a:r>
            <a:r>
              <a:rPr lang="ru-RU" dirty="0"/>
              <a:t> где регистратор и вид расчета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ОплатыПассажиров.Обороты</a:t>
            </a:r>
            <a:r>
              <a:rPr lang="ru-RU" dirty="0"/>
              <a:t> и левым </a:t>
            </a:r>
            <a:r>
              <a:rPr lang="ru-RU" dirty="0" err="1"/>
              <a:t>соединеним</a:t>
            </a:r>
            <a:r>
              <a:rPr lang="ru-RU" dirty="0"/>
              <a:t>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ПоказателиРасчетаЗарплаты</a:t>
            </a:r>
            <a:r>
              <a:rPr lang="ru-RU" dirty="0"/>
              <a:t>), пройтись по таблице движений </a:t>
            </a:r>
            <a:r>
              <a:rPr lang="ru-RU" dirty="0" err="1"/>
              <a:t>ДополнительныеНачисления</a:t>
            </a:r>
            <a:r>
              <a:rPr lang="ru-RU" dirty="0"/>
              <a:t> выполняя поиск по номеру строки в полученной выборке, считая результат и заполняя движения, в конце записать</a:t>
            </a:r>
          </a:p>
          <a:p>
            <a:r>
              <a:rPr lang="ru-RU" dirty="0"/>
              <a:t>Отчет: объединить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УФ: справочник </a:t>
            </a:r>
            <a:r>
              <a:rPr lang="ru-RU" dirty="0" err="1"/>
              <a:t>ТипыЦен</a:t>
            </a:r>
            <a:r>
              <a:rPr lang="ru-RU" dirty="0"/>
              <a:t>,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(Номенклатура, </a:t>
            </a:r>
            <a:r>
              <a:rPr lang="ru-RU" dirty="0" err="1"/>
              <a:t>ТипЦены</a:t>
            </a:r>
            <a:r>
              <a:rPr lang="ru-RU" dirty="0"/>
              <a:t> | Цена), Тип цены в расходной, </a:t>
            </a:r>
            <a:r>
              <a:rPr lang="ru-RU" dirty="0" err="1"/>
              <a:t>ФормаВыбораРасширенная</a:t>
            </a:r>
            <a:r>
              <a:rPr lang="ru-RU" dirty="0"/>
              <a:t> в справочники номенклатуры с динамическим списком (Справочник номенклатура левым соединением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ЦеныНоменклатуры</a:t>
            </a:r>
            <a:r>
              <a:rPr lang="ru-RU" dirty="0"/>
              <a:t> и левым соединением с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), на </a:t>
            </a:r>
            <a:r>
              <a:rPr lang="ru-RU" dirty="0" err="1"/>
              <a:t>ФормаВыбораРасширенная</a:t>
            </a:r>
            <a:r>
              <a:rPr lang="ru-RU" dirty="0"/>
              <a:t> при создании на сервере заполнять параметры запроса (Склад и Тип Цены), при выборе значение отключать стандартную обработку, брать номенклатуру и цены и оповещать о выборе, на форме расходной при начале выбора номенклатуры отключать стандартную обработку открывать </a:t>
            </a:r>
            <a:r>
              <a:rPr lang="ru-RU" dirty="0" err="1"/>
              <a:t>ФормаВыбораРасширенная</a:t>
            </a:r>
            <a:r>
              <a:rPr lang="ru-RU" dirty="0"/>
              <a:t> с параметрами Склад и Тип Цены, а при обработки выбора заполнять полученные данные и </a:t>
            </a:r>
            <a:r>
              <a:rPr lang="ru-RU" dirty="0" err="1"/>
              <a:t>рассчитвать</a:t>
            </a:r>
            <a:r>
              <a:rPr lang="ru-RU"/>
              <a:t> сумму 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9273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Движение.Склад</a:t>
            </a:r>
            <a:r>
              <a:rPr lang="ru-RU" dirty="0"/>
              <a:t> = </a:t>
            </a:r>
            <a:r>
              <a:rPr lang="ru-RU" dirty="0" err="1"/>
              <a:t>СкладОУ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374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ОбработкаПроведенияОУ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ОУ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РасходнаяНакладнаяСписокНоменклатуры.Номенклатура.ВидНоменклатуры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</a:t>
            </a:r>
            <a:r>
              <a:rPr lang="ru-RU" dirty="0" err="1"/>
              <a:t>НоменклатураПродажи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СоставСтелажей.Комплектующая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втТЧТовары.Номенклатура</a:t>
            </a:r>
            <a:endParaRPr lang="ru-RU" dirty="0"/>
          </a:p>
          <a:p>
            <a:r>
              <a:rPr lang="ru-RU" dirty="0"/>
              <a:t>		|		КОНЕЦ) КАК Номенклатура,</a:t>
            </a:r>
          </a:p>
          <a:p>
            <a:r>
              <a:rPr lang="ru-RU" dirty="0"/>
              <a:t>		|	ЕСТЬNULL(</a:t>
            </a:r>
            <a:r>
              <a:rPr lang="ru-RU" dirty="0" err="1"/>
              <a:t>втТЧТовары.Количество</a:t>
            </a:r>
            <a:r>
              <a:rPr lang="ru-RU" dirty="0"/>
              <a:t> * </a:t>
            </a:r>
            <a:r>
              <a:rPr lang="ru-RU" dirty="0" err="1"/>
              <a:t>СоставСтелажей.Количество</a:t>
            </a:r>
            <a:r>
              <a:rPr lang="ru-RU" dirty="0"/>
              <a:t>, ВЫБОР</a:t>
            </a:r>
          </a:p>
          <a:p>
            <a:r>
              <a:rPr lang="ru-RU" dirty="0"/>
              <a:t>		|			КОГДА 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Перечисление.ВидыНоменклатуры.Комплектующая</a:t>
            </a:r>
            <a:r>
              <a:rPr lang="ru-RU" dirty="0"/>
              <a:t>)</a:t>
            </a:r>
          </a:p>
          <a:p>
            <a:r>
              <a:rPr lang="ru-RU" dirty="0"/>
              <a:t>		|				ТОГДА </a:t>
            </a:r>
            <a:r>
              <a:rPr lang="ru-RU" dirty="0" err="1"/>
              <a:t>втТЧТовары.Количество</a:t>
            </a:r>
            <a:endParaRPr lang="ru-RU" dirty="0"/>
          </a:p>
          <a:p>
            <a:r>
              <a:rPr lang="ru-RU" dirty="0"/>
              <a:t>		|		КОНЕЦ)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СоставСтелажей.Стеллаж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втКомплектующие.НоменклатураПродажи.Представление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ЕСТЬ NULL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втКомплектующие.Количество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</a:t>
            </a:r>
            <a:r>
              <a:rPr lang="ru-RU" dirty="0"/>
              <a:t> КАК </a:t>
            </a:r>
            <a:r>
              <a:rPr lang="ru-RU" dirty="0" err="1"/>
              <a:t>втКомплектующие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втКомплектующие.Номенклатура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РезультатыЗапросов</a:t>
            </a:r>
            <a:r>
              <a:rPr lang="ru-RU" dirty="0"/>
              <a:t> = </a:t>
            </a:r>
            <a:r>
              <a:rPr lang="ru-RU" dirty="0" err="1"/>
              <a:t>Запрос.ВыполнитьПакет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РезультатПроверка</a:t>
            </a:r>
            <a:r>
              <a:rPr lang="ru-RU" dirty="0"/>
              <a:t> = </a:t>
            </a:r>
            <a:r>
              <a:rPr lang="ru-RU" dirty="0" err="1"/>
              <a:t>РезультатыЗапросов</a:t>
            </a:r>
            <a:r>
              <a:rPr lang="ru-RU" dirty="0"/>
              <a:t>[2];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РезультатПроверка.Пустой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РезультатПроверка.Выбрать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определен состав </a:t>
            </a:r>
            <a:r>
              <a:rPr lang="ru-RU" dirty="0" err="1"/>
              <a:t>стелажа</a:t>
            </a:r>
            <a:r>
              <a:rPr lang="ru-RU" dirty="0"/>
              <a:t>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Результат = </a:t>
            </a:r>
            <a:r>
              <a:rPr lang="ru-RU" dirty="0" err="1"/>
              <a:t>РезультатыЗапросов</a:t>
            </a:r>
            <a:r>
              <a:rPr lang="ru-RU" dirty="0"/>
              <a:t>[3];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-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КоличествоНехватки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СоставСтелажей.Стеллаж.Представление</a:t>
            </a:r>
            <a:r>
              <a:rPr lang="ru-RU" dirty="0"/>
              <a:t> КАК </a:t>
            </a:r>
            <a:r>
              <a:rPr lang="ru-RU" dirty="0" err="1"/>
              <a:t>СтеллажПредставление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&amp;Граница,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Т.Номенклатура</a:t>
            </a:r>
            <a:endParaRPr lang="ru-RU" dirty="0"/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втКомплектующие</a:t>
            </a:r>
            <a:r>
              <a:rPr lang="ru-RU" dirty="0"/>
              <a:t> КАК Т))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РегистрСведений.СоставСтеллажей</a:t>
            </a:r>
            <a:r>
              <a:rPr lang="ru-RU" dirty="0"/>
              <a:t> КАК </a:t>
            </a:r>
            <a:r>
              <a:rPr lang="ru-RU" dirty="0" err="1"/>
              <a:t>СоставСтелажей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ОстаткиНоменклатурыОстатки.Номенклатура</a:t>
            </a:r>
            <a:r>
              <a:rPr lang="ru-RU" dirty="0"/>
              <a:t> = </a:t>
            </a:r>
            <a:r>
              <a:rPr lang="ru-RU" dirty="0" err="1"/>
              <a:t>СоставСтелажей.Комплектующая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("Граница",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 = NULL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в количестве %2",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комплектующей %1 (входит в состав стеллажа %2) в количестве %3",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Выборка.СтеллажПредставление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		</a:t>
            </a:r>
            <a:r>
              <a:rPr lang="ru-RU" dirty="0" err="1"/>
              <a:t>Выборка.КоличествоНехватки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43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ОстаткиНоменклатурыОстатки.Номенклатура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КоличествоОстаток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РегистрНакопления.ОстаткиНоменклатуры.Остатки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ОстаткиНоменклатурыОстатки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Номенклатура,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Склады.Ссылка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Справочник.Склады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Комплектующая,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ВЫРАЗИТЬ(ЕСТЬNULL(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втОстаткиДеталей.КоличествоОстаток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- 0.5, 0) КАК ЧИСЛО(10, 0))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втСоставСтеллажейСоСкладами.Комплектующая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втОстаткиДеталей.Номенклатура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втСоставСтеллажейСоСкладами.Склад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втОстаткиДеталей.Склад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ПОМЕСТИТЬ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втСтеллажи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СГРУППИРОВАТЬ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втСоставСтеллажей.Склад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МИНИМУМ(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втСоставСтеллажей.Количество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&gt; 0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ИНДЕКСИРОВАТЬ ПО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Стеллаж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////////////////////////////////////////////////////////////////////////////////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Стеллаж,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втДанныеОтчета.Склад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Склад,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втДанныеОтчета.Количество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Количество,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ЗначенияХарактеристикСтеллажей.Значение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Страна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ЛЕВОЕ СОЕДИНЕНИЕ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РегистрСведений.ЗначенияХарактеристикСтеллажей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втДанныеОтчета.Стеллаж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ЗначенияХарактеристикСтеллажей.Стеллаж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И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ЗначенияХарактеристикСтеллажей.Характеристика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ЗНАЧЕНИЕ(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ПланВидовХарактеристик.ХарактеристикиОбъектов.Страна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37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 КАК </a:t>
            </a:r>
            <a:r>
              <a:rPr lang="ru-RU" dirty="0" err="1"/>
              <a:t>СкладБУ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ПриходнаяНакладнаяСписокНоменклатуры.СкладБУ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Запрос.Выполнить</a:t>
            </a:r>
            <a:r>
              <a:rPr lang="ru-RU" dirty="0"/>
              <a:t>().Выбрать();	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</a:t>
            </a:r>
            <a:r>
              <a:rPr lang="ru-RU" dirty="0" err="1"/>
              <a:t>Выборка.СкладБУ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560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ОбработкаПроведенияБУ</a:t>
            </a:r>
            <a:r>
              <a:rPr lang="ru-RU" dirty="0"/>
              <a:t>(Отказ)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БУ Тогда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Определение текущего метода списания себестоимости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РегистрыСведений.УчетнаяПолитика.ПолучитьПоследнее</a:t>
            </a:r>
            <a:r>
              <a:rPr lang="ru-RU" dirty="0"/>
              <a:t>(</a:t>
            </a:r>
            <a:r>
              <a:rPr lang="ru-RU" dirty="0" err="1"/>
              <a:t>МоментВремени</a:t>
            </a:r>
            <a:r>
              <a:rPr lang="ru-RU" dirty="0"/>
              <a:t>()).</a:t>
            </a:r>
            <a:r>
              <a:rPr lang="ru-RU" dirty="0" err="1"/>
              <a:t>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ЗначениеЗаполнено</a:t>
            </a:r>
            <a:r>
              <a:rPr lang="ru-RU" dirty="0"/>
              <a:t>(</a:t>
            </a:r>
            <a:r>
              <a:rPr lang="ru-RU" dirty="0" err="1"/>
              <a:t>МетодСписания</a:t>
            </a:r>
            <a:r>
              <a:rPr lang="ru-RU" dirty="0"/>
              <a:t>)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заполнена учетная политика";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ДВИЖЕНИЯ ПО РЕГИСТРУ УПРАВЛЕНЧЕСКИЙ (СТАРАЯ МЕТОДИКА ПРОВЕДЕНИЯ)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блокировки данных в регистре Управленческий по счету Товары и списку номенклатур табличной части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Запрос получения данных для формирования движений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УправленческийОстаткиПоПартиям.Субконто2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ВТ_ТабЧасть.Количество</a:t>
            </a:r>
            <a:r>
              <a:rPr lang="ru-RU" dirty="0"/>
              <a:t> КАК </a:t>
            </a:r>
            <a:r>
              <a:rPr lang="ru-RU" dirty="0" err="1"/>
              <a:t>КоличествоВДокументе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УправленческийОстаткиПоСкладамИПартиям.КоличествоОстаток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КоличествоОстатокНаСкладе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УправленческийОстаткиПоПартиям.СуммаОстаток</a:t>
            </a:r>
            <a:r>
              <a:rPr lang="ru-RU" dirty="0"/>
              <a:t>, 0) КАК </a:t>
            </a:r>
            <a:r>
              <a:rPr lang="ru-RU" dirty="0" err="1"/>
              <a:t>СуммаОстатокПоПартии</a:t>
            </a:r>
            <a:r>
              <a:rPr lang="ru-RU" dirty="0"/>
              <a:t>,</a:t>
            </a:r>
          </a:p>
          <a:p>
            <a:r>
              <a:rPr lang="ru-RU" dirty="0"/>
              <a:t>	|	ВЫРАЗИТЬ(УправленческийОстаткиПоПартиям.Субконто2 КАК </a:t>
            </a:r>
            <a:r>
              <a:rPr lang="ru-RU" dirty="0" err="1"/>
              <a:t>Документ.ПриходнаяНакладная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r>
              <a:rPr lang="ru-RU" dirty="0"/>
              <a:t> КАК </a:t>
            </a:r>
            <a:r>
              <a:rPr lang="ru-RU" dirty="0" err="1"/>
              <a:t>МоментВремениПартии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&amp;</a:t>
            </a:r>
            <a:r>
              <a:rPr lang="ru-RU" dirty="0" err="1"/>
              <a:t>СубконтоСкладыПартии</a:t>
            </a:r>
            <a:r>
              <a:rPr lang="ru-RU" dirty="0"/>
              <a:t>,</a:t>
            </a:r>
          </a:p>
          <a:p>
            <a:r>
              <a:rPr lang="ru-RU" dirty="0"/>
              <a:t>	|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</a:t>
            </a:r>
          </a:p>
          <a:p>
            <a:r>
              <a:rPr lang="ru-RU" dirty="0"/>
              <a:t>	|					И Субконто2 = &amp;Склад) КАК </a:t>
            </a:r>
            <a:r>
              <a:rPr lang="ru-RU" dirty="0" err="1"/>
              <a:t>УправленческийОстаткиПоСкладамИПартиям</a:t>
            </a:r>
            <a:endParaRPr lang="ru-RU" dirty="0"/>
          </a:p>
          <a:p>
            <a:r>
              <a:rPr lang="ru-RU" dirty="0"/>
              <a:t>	|			ВНУТРЕННЕЕ СОЕДИНЕНИЕ 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</a:t>
            </a:r>
          </a:p>
          <a:p>
            <a:r>
              <a:rPr lang="ru-RU" dirty="0"/>
              <a:t>	|	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	Счет = &amp;</a:t>
            </a:r>
            <a:r>
              <a:rPr lang="ru-RU" dirty="0" err="1"/>
              <a:t>СчетТовары</a:t>
            </a:r>
            <a:r>
              <a:rPr lang="ru-RU" dirty="0"/>
              <a:t>,</a:t>
            </a:r>
          </a:p>
          <a:p>
            <a:r>
              <a:rPr lang="ru-RU" dirty="0"/>
              <a:t>	|					&amp;</a:t>
            </a:r>
            <a:r>
              <a:rPr lang="ru-RU" dirty="0" err="1"/>
              <a:t>СубконтоПартии</a:t>
            </a:r>
            <a:r>
              <a:rPr lang="ru-RU" dirty="0"/>
              <a:t>,</a:t>
            </a:r>
          </a:p>
          <a:p>
            <a:r>
              <a:rPr lang="ru-RU" dirty="0"/>
              <a:t>	|					Субконто1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ВТ_ТабЧасть.Номенклатура</a:t>
            </a:r>
            <a:endParaRPr lang="ru-RU" dirty="0"/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ВТ_ТабЧасть</a:t>
            </a:r>
            <a:r>
              <a:rPr lang="ru-RU" dirty="0"/>
              <a:t> КАК </a:t>
            </a:r>
            <a:r>
              <a:rPr lang="ru-RU" dirty="0" err="1"/>
              <a:t>ВТ_ТабЧасть</a:t>
            </a:r>
            <a:r>
              <a:rPr lang="ru-RU" dirty="0"/>
              <a:t>)) КАК </a:t>
            </a:r>
            <a:r>
              <a:rPr lang="ru-RU" dirty="0" err="1"/>
              <a:t>УправленческийОстаткиПоПартиям</a:t>
            </a:r>
            <a:endParaRPr lang="ru-RU" dirty="0"/>
          </a:p>
          <a:p>
            <a:r>
              <a:rPr lang="ru-RU" dirty="0"/>
              <a:t>	|			ПО УправленческийОстаткиПоСкладамИПартиям.Субконто1 = УправленческийОстаткиПоПартиям.Субконто1</a:t>
            </a:r>
          </a:p>
          <a:p>
            <a:r>
              <a:rPr lang="ru-RU" dirty="0"/>
              <a:t>	|				И УправленческийОстаткиПоСкладамИПартиям.Субконто3 = УправленческийОстаткиПоПартиям.Субконто2</a:t>
            </a:r>
          </a:p>
          <a:p>
            <a:r>
              <a:rPr lang="ru-RU" dirty="0"/>
              <a:t>	|		ПО </a:t>
            </a:r>
            <a:r>
              <a:rPr lang="ru-RU" dirty="0" err="1"/>
              <a:t>ВТ_ТабЧасть.Номенклатура</a:t>
            </a:r>
            <a:r>
              <a:rPr lang="ru-RU" dirty="0"/>
              <a:t> = УправленческийОстаткиПоСкладамИПартиям.Субконто1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МоментВремениПартии</a:t>
            </a:r>
            <a:r>
              <a:rPr lang="ru-RU" dirty="0"/>
              <a:t> УБЫВ</a:t>
            </a:r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КоличествоВДокументе</a:t>
            </a:r>
            <a:r>
              <a:rPr lang="ru-RU" dirty="0"/>
              <a:t>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КоличествоОстатокНаСкладе</a:t>
            </a:r>
            <a:r>
              <a:rPr lang="ru-RU" dirty="0"/>
              <a:t>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</a:t>
            </a:r>
            <a:r>
              <a:rPr lang="ru-RU" dirty="0"/>
              <a:t> = </a:t>
            </a:r>
            <a:r>
              <a:rPr lang="ru-RU" dirty="0" err="1"/>
              <a:t>Перечисления.МетодыСписания.ФИФО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ТекстЗапроса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ТекстЗапроса</a:t>
            </a:r>
            <a:r>
              <a:rPr lang="ru-RU" dirty="0"/>
              <a:t>, "УБЫВ", "");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ТекстЗапроса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 = Новый Массив(3);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СубконтоСкладыПартии</a:t>
            </a:r>
            <a:r>
              <a:rPr lang="ru-RU" dirty="0"/>
              <a:t>[2]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 = Новый Массив(2);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[0] = 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СубконтоПартии</a:t>
            </a:r>
            <a:r>
              <a:rPr lang="ru-RU" dirty="0"/>
              <a:t>[1] = 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СчетТовары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СубконтоСкладыПартии</a:t>
            </a:r>
            <a:r>
              <a:rPr lang="ru-RU" dirty="0"/>
              <a:t>",</a:t>
            </a:r>
            <a:r>
              <a:rPr lang="ru-RU" dirty="0" err="1"/>
              <a:t>СубконтоСкладыПартии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СубконтоПартии</a:t>
            </a:r>
            <a:r>
              <a:rPr lang="ru-RU" dirty="0"/>
              <a:t>",</a:t>
            </a:r>
            <a:r>
              <a:rPr lang="ru-RU" dirty="0" err="1"/>
              <a:t>СубконтоПартии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Обход результатов запроса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().Выбрать(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// Контроль наличия номенклатуры</a:t>
            </a:r>
          </a:p>
          <a:p>
            <a:r>
              <a:rPr lang="ru-RU" dirty="0"/>
              <a:t>		Превышение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ВыборкаНоменклатура.КоличествоОстатокНаСкладе</a:t>
            </a:r>
            <a:r>
              <a:rPr lang="ru-RU" dirty="0"/>
              <a:t>;</a:t>
            </a:r>
          </a:p>
          <a:p>
            <a:r>
              <a:rPr lang="ru-RU" dirty="0"/>
              <a:t>		Если Превышение &gt; 0 Тогда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("Превышение остатка по номенклатуре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Превышение);						                      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 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// Переменная для прерывания обхода партий после того как будет списано все количество из документа</a:t>
            </a:r>
          </a:p>
          <a:p>
            <a:r>
              <a:rPr lang="ru-RU" dirty="0"/>
              <a:t>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ВыборкаНоменклатура.КоличествоВДокументе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ОсталосьСписать</a:t>
            </a:r>
            <a:r>
              <a:rPr lang="ru-RU" dirty="0"/>
              <a:t> &lt;&gt; 0 Цикл</a:t>
            </a:r>
          </a:p>
          <a:p>
            <a:r>
              <a:rPr lang="ru-RU" dirty="0"/>
              <a:t>			// Проводка отражения списания товара</a:t>
            </a:r>
          </a:p>
          <a:p>
            <a:r>
              <a:rPr lang="ru-RU" dirty="0"/>
              <a:t>			Списываем = Мин (</a:t>
            </a:r>
            <a:r>
              <a:rPr lang="ru-RU" dirty="0" err="1"/>
              <a:t>ОсталосьСписать</a:t>
            </a:r>
            <a:r>
              <a:rPr lang="ru-RU" dirty="0"/>
              <a:t>, </a:t>
            </a:r>
            <a:r>
              <a:rPr lang="ru-RU" dirty="0" err="1"/>
              <a:t>Выборка.КоличествоОстатокНаСкладе</a:t>
            </a:r>
            <a:r>
              <a:rPr lang="ru-RU" dirty="0"/>
              <a:t>);</a:t>
            </a:r>
          </a:p>
          <a:p>
            <a:r>
              <a:rPr lang="ru-RU" dirty="0"/>
              <a:t>		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ПланыВидовХарактеристик.ВидыСубконто.Партии</a:t>
            </a:r>
            <a:r>
              <a:rPr lang="ru-RU" dirty="0"/>
              <a:t>] = </a:t>
            </a:r>
            <a:r>
              <a:rPr lang="ru-RU" dirty="0" err="1"/>
              <a:t>Выборка.Партия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ПланыВидовХарактеристик.ВидыСубконто.Склады</a:t>
            </a:r>
            <a:r>
              <a:rPr lang="ru-RU" dirty="0"/>
              <a:t>] = Склад;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Проводка.КоличествоКт</a:t>
            </a:r>
            <a:r>
              <a:rPr lang="ru-RU" dirty="0"/>
              <a:t> = Списываем;</a:t>
            </a:r>
          </a:p>
          <a:p>
            <a:r>
              <a:rPr lang="ru-RU" dirty="0"/>
              <a:t>			</a:t>
            </a:r>
            <a:r>
              <a:rPr lang="ru-RU" dirty="0" err="1"/>
              <a:t>Проводка.Сумма</a:t>
            </a:r>
            <a:r>
              <a:rPr lang="ru-RU" dirty="0"/>
              <a:t> = Списываем / </a:t>
            </a:r>
            <a:r>
              <a:rPr lang="ru-RU" dirty="0" err="1"/>
              <a:t>Выборка.КоличествоОстатокПоПартии</a:t>
            </a:r>
            <a:r>
              <a:rPr lang="ru-RU" dirty="0"/>
              <a:t> * </a:t>
            </a:r>
            <a:r>
              <a:rPr lang="ru-RU" dirty="0" err="1"/>
              <a:t>Выборка.СуммаОстатокПоПартии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ОсталосьСписать</a:t>
            </a:r>
            <a:r>
              <a:rPr lang="ru-RU" dirty="0"/>
              <a:t> = </a:t>
            </a:r>
            <a:r>
              <a:rPr lang="ru-RU" dirty="0" err="1"/>
              <a:t>ОсталосьСписать</a:t>
            </a:r>
            <a:r>
              <a:rPr lang="ru-RU" dirty="0"/>
              <a:t> - Списываем;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Проводка отражения продажи товара</a:t>
            </a:r>
          </a:p>
          <a:p>
            <a:r>
              <a:rPr lang="ru-RU" dirty="0"/>
              <a:t>	Проводка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Проводка.Период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Проводка.Сумма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   	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9415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Автомобиль)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Набор.Отбор.Автомобиль.Установить</a:t>
            </a:r>
            <a:r>
              <a:rPr lang="ru-RU" dirty="0"/>
              <a:t>(Автомобиль);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Запись.Автомобиль</a:t>
            </a:r>
            <a:r>
              <a:rPr lang="ru-RU" dirty="0"/>
              <a:t> = Автомобиль;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ДеньНедели</a:t>
            </a:r>
            <a:r>
              <a:rPr lang="ru-RU" dirty="0"/>
              <a:t>(Дат) &gt; 5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0;</a:t>
            </a:r>
          </a:p>
          <a:p>
            <a:r>
              <a:rPr lang="ru-RU" dirty="0"/>
              <a:t>		Иначе</a:t>
            </a:r>
          </a:p>
          <a:p>
            <a:r>
              <a:rPr lang="ru-RU" dirty="0"/>
              <a:t>			</a:t>
            </a:r>
            <a:r>
              <a:rPr lang="ru-RU" dirty="0" err="1"/>
              <a:t>Запись.ДнейПятидневки</a:t>
            </a:r>
            <a:r>
              <a:rPr lang="ru-RU" dirty="0"/>
              <a:t> = 1;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498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48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// регистр </a:t>
            </a:r>
            <a:r>
              <a:rPr lang="ru-RU" dirty="0" err="1"/>
              <a:t>ОплатыПассажиров</a:t>
            </a:r>
            <a:r>
              <a:rPr lang="ru-RU" dirty="0"/>
              <a:t> </a:t>
            </a:r>
          </a:p>
          <a:p>
            <a:r>
              <a:rPr lang="ru-RU" dirty="0"/>
              <a:t>	</a:t>
            </a:r>
            <a:r>
              <a:rPr lang="ru-RU" dirty="0" err="1"/>
              <a:t>Движения.ОплатыПассажиров.Записывать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Движения.ОплатыПассажиров.Добавить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Движение.Сотрудник</a:t>
            </a:r>
            <a:r>
              <a:rPr lang="ru-RU" dirty="0"/>
              <a:t> = Сотрудник;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Сумма;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&amp;Склад КАК Склад,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КАК Партия,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Себестоимость,</a:t>
            </a:r>
          </a:p>
          <a:p>
            <a:r>
              <a:rPr lang="ru-RU" dirty="0"/>
              <a:t>		|	&amp;Период КАК Период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Движения.СебестоимостьТоваров.ДобавитьПриход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154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ПриЗаписи</a:t>
            </a:r>
            <a:r>
              <a:rPr lang="ru-RU" dirty="0"/>
              <a:t>(Отказ, Замещение)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ДОБАВИТЬКДАТЕ(КОНЕЦПЕРИОДА(</a:t>
            </a:r>
            <a:r>
              <a:rPr lang="ru-RU" dirty="0" err="1"/>
              <a:t>ОплатыПассажиров.Период</a:t>
            </a:r>
            <a:r>
              <a:rPr lang="ru-RU" dirty="0"/>
              <a:t>, МЕСЯЦ), СЕКУНДА, 1) КАК 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ЗНАЧЕНИЕ(</a:t>
            </a:r>
            <a:r>
              <a:rPr lang="ru-RU" dirty="0" err="1"/>
              <a:t>ПланВидовРасчета.ДополнительныеНачисления.Надбавка</a:t>
            </a:r>
            <a:r>
              <a:rPr lang="ru-RU" dirty="0"/>
              <a:t>)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РегистрНакопления.ОплатыПассажиров</a:t>
            </a:r>
            <a:r>
              <a:rPr lang="ru-RU" dirty="0"/>
              <a:t> КАК </a:t>
            </a:r>
            <a:r>
              <a:rPr lang="ru-RU" dirty="0" err="1"/>
              <a:t>ОплатыПассажиров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ОплатыПассажиров.Регистратор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 РАЗЛИЧНЫЕ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		ВНУТРЕННЕЕ СОЕДИНЕНИЕ </a:t>
            </a:r>
            <a:r>
              <a:rPr lang="ru-RU" dirty="0" err="1"/>
              <a:t>втПараметрыРасчета</a:t>
            </a:r>
            <a:r>
              <a:rPr lang="ru-RU" dirty="0"/>
              <a:t> КАК </a:t>
            </a:r>
            <a:r>
              <a:rPr lang="ru-RU" dirty="0" err="1"/>
              <a:t>втПараметрыРасчета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= </a:t>
            </a:r>
            <a:r>
              <a:rPr lang="ru-RU" dirty="0" err="1"/>
              <a:t>втПараметрыРасчета.Сотрудник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ДополнительныеНачисления.ПериодРегистрации</a:t>
            </a:r>
            <a:r>
              <a:rPr lang="ru-RU" dirty="0"/>
              <a:t> = </a:t>
            </a:r>
            <a:r>
              <a:rPr lang="ru-RU" dirty="0" err="1"/>
              <a:t>втПараметрыРасчета.ПериодРегистрации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= </a:t>
            </a:r>
            <a:r>
              <a:rPr lang="ru-RU" dirty="0" err="1"/>
              <a:t>втПараметрыРасчета.ВидРасчета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КАК </a:t>
            </a:r>
            <a:r>
              <a:rPr lang="ru-RU" dirty="0" err="1"/>
              <a:t>ОбъектПерерасчета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РегистрРасчета.ДополнительныеНачисления.ПоСотруднику</a:t>
            </a:r>
            <a:r>
              <a:rPr lang="ru-RU" dirty="0"/>
              <a:t> КАК </a:t>
            </a:r>
            <a:r>
              <a:rPr lang="ru-RU" dirty="0" err="1"/>
              <a:t>ПоСотруднику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ПоСотруднику.Сотрудник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втНачисления.ОбъектПерерасчета</a:t>
            </a:r>
            <a:r>
              <a:rPr lang="ru-RU" dirty="0"/>
              <a:t> = </a:t>
            </a:r>
            <a:r>
              <a:rPr lang="ru-RU" dirty="0" err="1"/>
              <a:t>ПоСотруднику.ОбъектПерерасчета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втНачисления.ВидРасчета</a:t>
            </a:r>
            <a:r>
              <a:rPr lang="ru-RU" dirty="0"/>
              <a:t> = </a:t>
            </a:r>
            <a:r>
              <a:rPr lang="ru-RU" dirty="0" err="1"/>
              <a:t>ПоСотруднику.ВидРасчета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ПоСотруднику.ОбъектПерерасчета</a:t>
            </a:r>
            <a:r>
              <a:rPr lang="ru-RU" dirty="0"/>
              <a:t> ЕСТЬ NULL";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</a:t>
            </a:r>
            <a:r>
              <a:rPr lang="ru-RU" dirty="0" err="1"/>
              <a:t>ЭтотОбъект.Отбор.Регистратор.Значение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</a:t>
            </a:r>
            <a:r>
              <a:rPr lang="ru-RU" dirty="0"/>
              <a:t> = РегистрыРасчета.ДополнительныеНачисления.Перерасчеты.ПоСотруднику.СоздатьНаборЗаписей();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НаборЗаписей.Отбор.ОбъектПерерасчета.Установить</a:t>
            </a:r>
            <a:r>
              <a:rPr lang="ru-RU" dirty="0"/>
              <a:t>(</a:t>
            </a:r>
            <a:r>
              <a:rPr lang="ru-RU" dirty="0" err="1"/>
              <a:t>Выборка.ОбъектПерерасчета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НоваяЗапись</a:t>
            </a:r>
            <a:r>
              <a:rPr lang="ru-RU" dirty="0"/>
              <a:t> = </a:t>
            </a:r>
            <a:r>
              <a:rPr lang="ru-RU" dirty="0" err="1"/>
              <a:t>НаборЗаписей.Добавить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НоваяЗапись</a:t>
            </a:r>
            <a:r>
              <a:rPr lang="ru-RU" dirty="0"/>
              <a:t>, Выборка);</a:t>
            </a:r>
          </a:p>
          <a:p>
            <a:r>
              <a:rPr lang="ru-RU" dirty="0"/>
              <a:t>		</a:t>
            </a:r>
            <a:r>
              <a:rPr lang="ru-RU" dirty="0" err="1"/>
              <a:t>НаборЗаписей.Записать</a:t>
            </a:r>
            <a:r>
              <a:rPr lang="ru-RU" dirty="0"/>
              <a:t>(Ложь);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20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ОбработкаПроверкиЗаполнения</a:t>
            </a:r>
            <a:r>
              <a:rPr lang="ru-RU" dirty="0"/>
              <a:t>(Отказ, </a:t>
            </a:r>
            <a:r>
              <a:rPr lang="ru-RU" dirty="0" err="1"/>
              <a:t>ПроверяемыеРеквизиты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ОсновныеНачисления.Количество</a:t>
            </a:r>
            <a:r>
              <a:rPr lang="ru-RU" dirty="0"/>
              <a:t>() = 0 И </a:t>
            </a:r>
            <a:r>
              <a:rPr lang="ru-RU" dirty="0" err="1"/>
              <a:t>ДополнительныеНачисления.Количество</a:t>
            </a:r>
            <a:r>
              <a:rPr lang="ru-RU" dirty="0"/>
              <a:t>() = 0 Тогда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"Документ пустой!";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              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  <a:r>
              <a:rPr lang="ru-RU" dirty="0" err="1"/>
              <a:t>НачалоБазовогоПериода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-3);</a:t>
            </a:r>
          </a:p>
          <a:p>
            <a:r>
              <a:rPr lang="ru-RU" dirty="0"/>
              <a:t>	</a:t>
            </a:r>
            <a:r>
              <a:rPr lang="ru-RU" dirty="0" err="1"/>
              <a:t>КонецБазовогоПериода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НачалоБазовогоПериода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КонецБазовогоПериода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Движения.ДополнительныеНачисления.Записывать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Движения.ДополнительныеНачисления.Добавить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ЕСТЬNULL(ОсновныеНачисленияДанныеГрафика.ДнейПятидневкиФактическийПериодДействия, 0) КАК </a:t>
            </a:r>
            <a:r>
              <a:rPr lang="ru-RU" dirty="0" err="1"/>
              <a:t>ДнейОтпуска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+ ЕСТЬNULL(</a:t>
            </a:r>
            <a:r>
              <a:rPr lang="ru-RU" dirty="0" err="1"/>
              <a:t>ОсновныеНачисленияБазаДополнительныеНачисления.РезультатБаза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ОсновныеНачисленияДанныеГрафика.ДнейБазовыйПериод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БазаРабочихДней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&amp;Регистратор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РегистрРасчета.ОсновныеНачисления.БазаДополнительныеНачисления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&amp;Регистратор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ОсновныеНачисленияБазаДополнительныеНачисления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ОсновныеНачисленияБазаДополнительныеНачисления.НомерСтроки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ПланыВидовРасчета.ОсновныеНачисления.Отпуск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endParaRPr lang="ru-RU" dirty="0"/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Выборка.БазаРабочихДней</a:t>
            </a:r>
            <a:r>
              <a:rPr lang="ru-RU" dirty="0"/>
              <a:t> &lt;&gt; 0,</a:t>
            </a:r>
          </a:p>
          <a:p>
            <a:r>
              <a:rPr lang="ru-RU" dirty="0"/>
              <a:t>							   </a:t>
            </a:r>
            <a:r>
              <a:rPr lang="ru-RU" dirty="0" err="1"/>
              <a:t>Выборка.ДнейОтпуска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Выборка.БазаРабочихДней</a:t>
            </a:r>
            <a:r>
              <a:rPr lang="ru-RU" dirty="0"/>
              <a:t>,</a:t>
            </a:r>
          </a:p>
          <a:p>
            <a:r>
              <a:rPr lang="ru-RU" dirty="0"/>
              <a:t>							   0);</a:t>
            </a:r>
          </a:p>
          <a:p>
            <a:r>
              <a:rPr lang="ru-RU" dirty="0"/>
              <a:t>							   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ДнейОтпуска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БазаРабочихДней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РегистрРасчета.ДополнительныеНачисления</a:t>
            </a:r>
            <a:r>
              <a:rPr lang="ru-RU" dirty="0"/>
              <a:t> КАК </a:t>
            </a:r>
            <a:r>
              <a:rPr lang="ru-RU" dirty="0" err="1"/>
              <a:t>ДополнительныеНачисления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ДополнительныеНачисления.Регистратор</a:t>
            </a:r>
            <a:r>
              <a:rPr lang="ru-RU" dirty="0"/>
              <a:t> = &amp;Регистратор</a:t>
            </a:r>
          </a:p>
          <a:p>
            <a:r>
              <a:rPr lang="ru-RU" dirty="0"/>
              <a:t>		|	И </a:t>
            </a:r>
            <a:r>
              <a:rPr lang="ru-RU" dirty="0" err="1"/>
              <a:t>ДополнительныеНачисления.ВидРасчета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ОплатыПассажировОбороты.СуммаОборот</a:t>
            </a:r>
            <a:r>
              <a:rPr lang="ru-RU" dirty="0"/>
              <a:t>, 0) КАК </a:t>
            </a:r>
            <a:r>
              <a:rPr lang="ru-RU" dirty="0" err="1"/>
              <a:t>СуммаОплат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ПоказателиРасчетаЗарплатыСрезПоследних.ФиксированнаяСумма</a:t>
            </a:r>
            <a:r>
              <a:rPr lang="ru-RU" dirty="0"/>
              <a:t>, 0) КАК </a:t>
            </a:r>
            <a:r>
              <a:rPr lang="ru-RU" dirty="0" err="1"/>
              <a:t>ФиксированнаяСумма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ПоказателиРасчетаЗарплатыСрезПоследних.ПроцентНадбавки</a:t>
            </a:r>
            <a:r>
              <a:rPr lang="ru-RU" dirty="0"/>
              <a:t>, 0) КАК </a:t>
            </a:r>
            <a:r>
              <a:rPr lang="ru-RU" dirty="0" err="1"/>
              <a:t>ПроцентНадбавки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РегистрНакопления.ОплатыПассажиров.Обороты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НачалоПрошлогоМесяца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&amp;</a:t>
            </a:r>
            <a:r>
              <a:rPr lang="ru-RU" dirty="0" err="1"/>
              <a:t>КонецПрошлогоМесяца</a:t>
            </a:r>
            <a:r>
              <a:rPr lang="ru-RU" dirty="0"/>
              <a:t>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Сотрудник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втНачисления.Сотрудник</a:t>
            </a:r>
            <a:r>
              <a:rPr lang="ru-RU" dirty="0"/>
              <a:t> КАК Сотрудник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втНачисления</a:t>
            </a:r>
            <a:r>
              <a:rPr lang="ru-RU" dirty="0"/>
              <a:t> КАК </a:t>
            </a:r>
            <a:r>
              <a:rPr lang="ru-RU" dirty="0" err="1"/>
              <a:t>втНачисления</a:t>
            </a:r>
            <a:r>
              <a:rPr lang="ru-RU" dirty="0"/>
              <a:t>)) КАК </a:t>
            </a:r>
            <a:r>
              <a:rPr lang="ru-RU" dirty="0" err="1"/>
              <a:t>ОплатыПассажировОбороты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втНачисления.Сотрудник</a:t>
            </a:r>
            <a:r>
              <a:rPr lang="ru-RU" dirty="0"/>
              <a:t> = </a:t>
            </a:r>
            <a:r>
              <a:rPr lang="ru-RU" dirty="0" err="1"/>
              <a:t>ОплатыПассажировОбороты.Сотрудник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РегистрСведений.ПоказателиРасчетаЗарплаты.СрезПоследних</a:t>
            </a:r>
            <a:r>
              <a:rPr lang="ru-RU" dirty="0"/>
              <a:t>(&amp;</a:t>
            </a:r>
            <a:r>
              <a:rPr lang="ru-RU" dirty="0" err="1"/>
              <a:t>ПериодРегистрации</a:t>
            </a:r>
            <a:r>
              <a:rPr lang="ru-RU" dirty="0"/>
              <a:t>, ) КАК </a:t>
            </a:r>
            <a:r>
              <a:rPr lang="ru-RU" dirty="0" err="1"/>
              <a:t>ПоказателиРасчетаЗарплатыСрезПоследних</a:t>
            </a:r>
            <a:endParaRPr lang="ru-RU" dirty="0"/>
          </a:p>
          <a:p>
            <a:r>
              <a:rPr lang="ru-RU" dirty="0"/>
              <a:t>		|		ПО (ИСТИНА)";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("Регистратор",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НачалоПрошлогоМесяца</a:t>
            </a:r>
            <a:r>
              <a:rPr lang="ru-RU" dirty="0"/>
              <a:t>",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-1));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КонецПрошлогоМесяца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 - 1);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Движения.ДополнительныеНачисления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ПланыВидовРасчета.ДополнительныеНачисления.ФиксированнаяСумма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Выборка.ФиксированнаяСумма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ФиксированнаяСумма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ПланыВидовРасчета.ДополнительныеНачисления.Надбавка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</a:t>
            </a:r>
            <a:r>
              <a:rPr lang="ru-RU" dirty="0" err="1"/>
              <a:t>Выборка.СуммаОплат</a:t>
            </a:r>
            <a:r>
              <a:rPr lang="ru-RU" dirty="0"/>
              <a:t> * </a:t>
            </a:r>
            <a:r>
              <a:rPr lang="ru-RU" dirty="0" err="1"/>
              <a:t>Выборка.ПроцентНадбавки</a:t>
            </a:r>
            <a:r>
              <a:rPr lang="ru-RU" dirty="0"/>
              <a:t> / 100;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СуммаОплат</a:t>
            </a:r>
            <a:r>
              <a:rPr lang="ru-RU" dirty="0"/>
              <a:t>, </a:t>
            </a:r>
            <a:r>
              <a:rPr lang="ru-RU" dirty="0" err="1"/>
              <a:t>ПроцентНадбавки</a:t>
            </a:r>
            <a:r>
              <a:rPr lang="ru-RU" dirty="0"/>
              <a:t>")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    </a:t>
            </a:r>
            <a:r>
              <a:rPr lang="ru-RU" dirty="0" err="1"/>
              <a:t>Движения.ДополнительныеНачисления.Записать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900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ПриСозданииНаСервере</a:t>
            </a:r>
            <a:r>
              <a:rPr lang="ru-RU" dirty="0"/>
              <a:t>(Отказ,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Установка параметров динамического списка, переданных из формы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("Склад", </a:t>
            </a:r>
            <a:r>
              <a:rPr lang="ru-RU" dirty="0" err="1"/>
              <a:t>Параметры.Склад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Список.Параметры.УстановитьЗначениеПараметра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Параметры.ТипЦены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Передача параметра структуры с данными в форму документа "Расходная накладная"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</a:t>
            </a:r>
            <a:r>
              <a:rPr lang="ru-RU" dirty="0"/>
              <a:t> = Новый Структура();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("Номенклатура", Значение);</a:t>
            </a:r>
          </a:p>
          <a:p>
            <a:r>
              <a:rPr lang="ru-RU" dirty="0"/>
              <a:t>	</a:t>
            </a:r>
            <a:r>
              <a:rPr lang="ru-RU" dirty="0" err="1"/>
              <a:t>СтруктураДанных.Вставить</a:t>
            </a:r>
            <a:r>
              <a:rPr lang="ru-RU" dirty="0"/>
              <a:t>("Цена", </a:t>
            </a:r>
            <a:r>
              <a:rPr lang="ru-RU" dirty="0" err="1"/>
              <a:t>ТекущаяСтрока.Цена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</a:t>
            </a:r>
            <a:r>
              <a:rPr lang="ru-RU" dirty="0" err="1"/>
              <a:t>СтруктураДанных</a:t>
            </a:r>
            <a:r>
              <a:rPr lang="ru-RU" dirty="0"/>
              <a:t>); // Приведет к вызову процедуры </a:t>
            </a:r>
            <a:r>
              <a:rPr lang="ru-RU" dirty="0" err="1"/>
              <a:t>ОбработкаВыбора</a:t>
            </a:r>
            <a:r>
              <a:rPr lang="ru-RU" dirty="0"/>
              <a:t> для таблицы </a:t>
            </a:r>
            <a:r>
              <a:rPr lang="ru-RU" dirty="0" err="1"/>
              <a:t>СписокНоменклатуры</a:t>
            </a:r>
            <a:r>
              <a:rPr lang="ru-RU" dirty="0"/>
              <a:t> вызвавшей формы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563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СписокНоменклатурыНоменклатураНачалоВыбора</a:t>
            </a:r>
            <a:r>
              <a:rPr lang="ru-RU" dirty="0"/>
              <a:t>(Элемент, </a:t>
            </a:r>
            <a:r>
              <a:rPr lang="ru-RU" dirty="0" err="1"/>
              <a:t>ДанныеВыбора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Открытие дополнительной формы выбора номенклатуры, через параметры передаются Склад и Тип цены из документа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</a:t>
            </a:r>
            <a:r>
              <a:rPr lang="ru-RU" dirty="0"/>
              <a:t> = Новый Структура;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("Склад", </a:t>
            </a:r>
            <a:r>
              <a:rPr lang="ru-RU" dirty="0" err="1"/>
              <a:t>Объект.Склад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ПараметрыФормы.Вставить</a:t>
            </a:r>
            <a:r>
              <a:rPr lang="ru-RU" dirty="0"/>
              <a:t>("</a:t>
            </a:r>
            <a:r>
              <a:rPr lang="ru-RU" dirty="0" err="1"/>
              <a:t>ТипЦены</a:t>
            </a:r>
            <a:r>
              <a:rPr lang="ru-RU" dirty="0"/>
              <a:t>", </a:t>
            </a:r>
            <a:r>
              <a:rPr lang="ru-RU" dirty="0" err="1"/>
              <a:t>Объект.ТипЦены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Справочник.Номенклатура.Форма.ФормаВыбораРасширенная</a:t>
            </a:r>
            <a:r>
              <a:rPr lang="ru-RU" dirty="0"/>
              <a:t>", </a:t>
            </a:r>
            <a:r>
              <a:rPr lang="ru-RU" dirty="0" err="1"/>
              <a:t>ПараметрыФормы</a:t>
            </a:r>
            <a:r>
              <a:rPr lang="ru-RU" dirty="0"/>
              <a:t>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Обработка выбранной в дополнительной форме номенклатуры (перенос номенклатуры и цены)</a:t>
            </a:r>
          </a:p>
          <a:p>
            <a:r>
              <a:rPr lang="ru-RU" dirty="0"/>
              <a:t>	</a:t>
            </a:r>
            <a:r>
              <a:rPr lang="ru-RU" dirty="0" err="1"/>
              <a:t>ТекущаяСтрока</a:t>
            </a:r>
            <a:r>
              <a:rPr lang="ru-RU" dirty="0"/>
              <a:t> = </a:t>
            </a:r>
            <a:r>
              <a:rPr lang="ru-RU" dirty="0" err="1"/>
              <a:t>Элемент.ТекущиеДанные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ЗаполнитьЗначенияСвойств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, 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ОбработкаТабличнойЧасти.РассчитатьСуммуВСтроке</a:t>
            </a:r>
            <a:r>
              <a:rPr lang="ru-RU" dirty="0"/>
              <a:t>(</a:t>
            </a:r>
            <a:r>
              <a:rPr lang="ru-RU" dirty="0" err="1"/>
              <a:t>ТекущаяСтрока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3177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Краткая заметка:</a:t>
            </a:r>
          </a:p>
          <a:p>
            <a:r>
              <a:rPr lang="ru-RU" dirty="0"/>
              <a:t>ОУ:</a:t>
            </a:r>
          </a:p>
          <a:p>
            <a:r>
              <a:rPr lang="ru-RU" dirty="0"/>
              <a:t>В конфигурации: Услуги, </a:t>
            </a:r>
            <a:r>
              <a:rPr lang="ru-RU" dirty="0" err="1"/>
              <a:t>рс</a:t>
            </a:r>
            <a:r>
              <a:rPr lang="ru-RU" dirty="0"/>
              <a:t> Учетная Политика,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(Номенклатура, Партия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), </a:t>
            </a:r>
            <a:r>
              <a:rPr lang="ru-RU" dirty="0" err="1"/>
              <a:t>рн</a:t>
            </a:r>
            <a:r>
              <a:rPr lang="ru-RU" dirty="0"/>
              <a:t> Продажи оборотный (Номенклатура | Количество, </a:t>
            </a:r>
            <a:r>
              <a:rPr lang="ru-RU" dirty="0" err="1"/>
              <a:t>СебестоимостьВРублях</a:t>
            </a:r>
            <a:r>
              <a:rPr lang="ru-RU" dirty="0"/>
              <a:t>, </a:t>
            </a:r>
            <a:r>
              <a:rPr lang="ru-RU" dirty="0" err="1"/>
              <a:t>СебестоимостьВДолларах</a:t>
            </a:r>
            <a:r>
              <a:rPr lang="ru-RU" dirty="0"/>
              <a:t>, </a:t>
            </a:r>
            <a:r>
              <a:rPr lang="ru-RU" dirty="0" err="1"/>
              <a:t>СуммаВРублях</a:t>
            </a:r>
            <a:r>
              <a:rPr lang="ru-RU" dirty="0"/>
              <a:t>, </a:t>
            </a:r>
            <a:r>
              <a:rPr lang="ru-RU" dirty="0" err="1"/>
              <a:t>СуммаВДолларах</a:t>
            </a:r>
            <a:r>
              <a:rPr lang="ru-RU" dirty="0"/>
              <a:t>)</a:t>
            </a:r>
          </a:p>
          <a:p>
            <a:r>
              <a:rPr lang="ru-RU" dirty="0"/>
              <a:t>Код приходной: возвести флаг, </a:t>
            </a:r>
            <a:r>
              <a:rPr lang="ru-RU" dirty="0" err="1"/>
              <a:t>схлопнуть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запросом, заполнить движения </a:t>
            </a:r>
          </a:p>
          <a:p>
            <a:r>
              <a:rPr lang="ru-RU" dirty="0"/>
              <a:t>Код расходной: получить метод списания себестоимости, очистить движения, возвести флаги, заблокировать </a:t>
            </a:r>
            <a:r>
              <a:rPr lang="ru-RU" dirty="0" err="1"/>
              <a:t>рн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r>
              <a:rPr lang="ru-RU" dirty="0"/>
              <a:t> по номенклатуре, выполнить запрос (</a:t>
            </a:r>
            <a:r>
              <a:rPr lang="ru-RU" dirty="0" err="1"/>
              <a:t>схлопнутую</a:t>
            </a:r>
            <a:r>
              <a:rPr lang="ru-RU" dirty="0"/>
              <a:t> </a:t>
            </a:r>
            <a:r>
              <a:rPr lang="ru-RU" dirty="0" err="1"/>
              <a:t>тч</a:t>
            </a:r>
            <a:r>
              <a:rPr lang="ru-RU" dirty="0"/>
              <a:t> левым соединением с </a:t>
            </a:r>
            <a:r>
              <a:rPr lang="ru-RU" dirty="0" err="1"/>
              <a:t>ОстаткиНоменклатуры</a:t>
            </a:r>
            <a:r>
              <a:rPr lang="ru-RU" dirty="0"/>
              <a:t>, упорядочить по моменту времени партии и итоги по номенклатуре), изменить порядок в запросе в зависимости от метода списания, в верхней выборке инициализировать </a:t>
            </a:r>
            <a:r>
              <a:rPr lang="ru-RU" dirty="0" err="1"/>
              <a:t>СебестоимостьВРубляхИтого</a:t>
            </a:r>
            <a:r>
              <a:rPr lang="ru-RU" dirty="0"/>
              <a:t> И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, проверить остатки, заполнить переменную </a:t>
            </a:r>
            <a:r>
              <a:rPr lang="ru-RU" dirty="0" err="1"/>
              <a:t>КоличествоСписать</a:t>
            </a:r>
            <a:r>
              <a:rPr lang="ru-RU" dirty="0"/>
              <a:t>, в нижней выборке считаем себестоимость, заполняем движение и уменьшаем </a:t>
            </a:r>
            <a:r>
              <a:rPr lang="ru-RU" dirty="0" err="1"/>
              <a:t>КоличествоСписать,а</a:t>
            </a:r>
            <a:r>
              <a:rPr lang="ru-RU" dirty="0"/>
              <a:t> затем в верхней выборке делаем движения в продажи</a:t>
            </a:r>
          </a:p>
          <a:p>
            <a:r>
              <a:rPr lang="ru-RU" dirty="0"/>
              <a:t>Отчет: </a:t>
            </a:r>
            <a:r>
              <a:rPr lang="ru-RU" dirty="0" err="1"/>
              <a:t>рн</a:t>
            </a:r>
            <a:r>
              <a:rPr lang="ru-RU" dirty="0"/>
              <a:t> Продажи Обороты</a:t>
            </a:r>
          </a:p>
          <a:p>
            <a:r>
              <a:rPr lang="ru-RU" dirty="0"/>
              <a:t>БУ:</a:t>
            </a:r>
          </a:p>
          <a:p>
            <a:r>
              <a:rPr lang="ru-RU" dirty="0"/>
              <a:t>В конфигурации: Договоры (Владелец - Контрагенты), Субконто 3 (Договоры, Накладные, Покупатели), признак учета Валютный для ресурса </a:t>
            </a:r>
            <a:r>
              <a:rPr lang="ru-RU" dirty="0" err="1"/>
              <a:t>СуммаВЕвро</a:t>
            </a:r>
            <a:r>
              <a:rPr lang="ru-RU" dirty="0"/>
              <a:t> </a:t>
            </a:r>
            <a:r>
              <a:rPr lang="ru-RU" dirty="0" err="1"/>
              <a:t>рб</a:t>
            </a:r>
            <a:r>
              <a:rPr lang="ru-RU" dirty="0"/>
              <a:t>, счет Покупатели (Валютный | Покупатели, Договоры, Накладные), документ Приход Денег</a:t>
            </a:r>
          </a:p>
          <a:p>
            <a:r>
              <a:rPr lang="ru-RU" dirty="0"/>
              <a:t>Код расходной: возвести флаг, сделать движение </a:t>
            </a:r>
            <a:r>
              <a:rPr lang="ru-RU" dirty="0" err="1"/>
              <a:t>дт</a:t>
            </a:r>
            <a:r>
              <a:rPr lang="ru-RU" dirty="0"/>
              <a:t> Покупатели - </a:t>
            </a:r>
            <a:r>
              <a:rPr lang="ru-RU" dirty="0" err="1"/>
              <a:t>кт</a:t>
            </a:r>
            <a:r>
              <a:rPr lang="ru-RU" dirty="0"/>
              <a:t> </a:t>
            </a:r>
            <a:r>
              <a:rPr lang="ru-RU" dirty="0" err="1"/>
              <a:t>ПрибылиУбытки</a:t>
            </a:r>
            <a:endParaRPr lang="ru-RU" dirty="0"/>
          </a:p>
          <a:p>
            <a:r>
              <a:rPr lang="ru-RU" dirty="0"/>
              <a:t>Код прихода денег: очистить движения, возвести флаг, заблокировать </a:t>
            </a:r>
            <a:r>
              <a:rPr lang="ru-RU" dirty="0" err="1"/>
              <a:t>рб</a:t>
            </a:r>
            <a:r>
              <a:rPr lang="ru-RU" dirty="0"/>
              <a:t> по счету покупатели и Контрагенту, сделать запрос (</a:t>
            </a:r>
            <a:r>
              <a:rPr lang="ru-RU" dirty="0" err="1"/>
              <a:t>рб</a:t>
            </a:r>
            <a:r>
              <a:rPr lang="ru-RU" dirty="0"/>
              <a:t> Управленческий Остатки по счету товары и контрагенту, упорядочить по дате окончания договора и моменту времени накладной, итоги общие), если результат пустой - нет задолженности, в верхней выборке проверяем попытку переплатить, инициализируем сумму к погашению, в нижней выборке берем минимальную сумму, делаем движение </a:t>
            </a:r>
            <a:r>
              <a:rPr lang="ru-RU" dirty="0" err="1"/>
              <a:t>дт</a:t>
            </a:r>
            <a:r>
              <a:rPr lang="ru-RU" dirty="0"/>
              <a:t> Касса - </a:t>
            </a:r>
            <a:r>
              <a:rPr lang="ru-RU" dirty="0" err="1"/>
              <a:t>кт</a:t>
            </a:r>
            <a:r>
              <a:rPr lang="ru-RU" dirty="0"/>
              <a:t> Покупатели и уменьшаем </a:t>
            </a:r>
            <a:r>
              <a:rPr lang="ru-RU" dirty="0" err="1"/>
              <a:t>СуммаКПогашению</a:t>
            </a:r>
            <a:endParaRPr lang="ru-RU" dirty="0"/>
          </a:p>
          <a:p>
            <a:r>
              <a:rPr lang="ru-RU" dirty="0"/>
              <a:t>Отчет: Управленческий Обороты (счет - покупатели, </a:t>
            </a:r>
            <a:r>
              <a:rPr lang="ru-RU" dirty="0" err="1"/>
              <a:t>кор</a:t>
            </a:r>
            <a:r>
              <a:rPr lang="ru-RU" dirty="0"/>
              <a:t> счет - касса и </a:t>
            </a:r>
            <a:r>
              <a:rPr lang="ru-RU" dirty="0" err="1"/>
              <a:t>прибылиубытки</a:t>
            </a:r>
            <a:r>
              <a:rPr lang="ru-RU" dirty="0"/>
              <a:t>)</a:t>
            </a:r>
          </a:p>
          <a:p>
            <a:r>
              <a:rPr lang="ru-RU" dirty="0"/>
              <a:t>СПР:</a:t>
            </a:r>
          </a:p>
          <a:p>
            <a:r>
              <a:rPr lang="ru-RU" dirty="0"/>
              <a:t>В конфигурации: Графики работы (предопределенный - пятидневка), виды времени (предопределенные - явка, командировка), табель, </a:t>
            </a:r>
            <a:r>
              <a:rPr lang="ru-RU" dirty="0" err="1"/>
              <a:t>рн</a:t>
            </a:r>
            <a:r>
              <a:rPr lang="ru-RU" dirty="0"/>
              <a:t> Данные табеля оборотный (Сотрудник, Подразделение, </a:t>
            </a:r>
            <a:r>
              <a:rPr lang="ru-RU" dirty="0" err="1"/>
              <a:t>ВидВремени</a:t>
            </a:r>
            <a:r>
              <a:rPr lang="ru-RU" dirty="0"/>
              <a:t> | Часов), </a:t>
            </a:r>
            <a:r>
              <a:rPr lang="ru-RU" dirty="0" err="1"/>
              <a:t>рс</a:t>
            </a:r>
            <a:r>
              <a:rPr lang="ru-RU" dirty="0"/>
              <a:t> Графики работ (</a:t>
            </a:r>
            <a:r>
              <a:rPr lang="ru-RU" dirty="0" err="1"/>
              <a:t>ГрафикРабот</a:t>
            </a:r>
            <a:r>
              <a:rPr lang="ru-RU" dirty="0"/>
              <a:t>, Дата | Значение), план видов расчета Основные Начисления есть период, есть база (командировка (базовые - командировка, оклад), оклад),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r>
              <a:rPr lang="ru-RU" dirty="0"/>
              <a:t> (Сотрудник, Подразделение | Результат | </a:t>
            </a:r>
            <a:r>
              <a:rPr lang="ru-RU" dirty="0" err="1"/>
              <a:t>ГрафикРаботы</a:t>
            </a:r>
            <a:r>
              <a:rPr lang="ru-RU" dirty="0"/>
              <a:t>)</a:t>
            </a:r>
          </a:p>
          <a:p>
            <a:r>
              <a:rPr lang="ru-RU" dirty="0"/>
              <a:t>Код табеля: инициализируем период регистрации, возводим флаг, получаем запросом данные из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ГрафикиРабот</a:t>
            </a:r>
            <a:r>
              <a:rPr lang="ru-RU" dirty="0"/>
              <a:t> по периоду между </a:t>
            </a:r>
            <a:r>
              <a:rPr lang="ru-RU" dirty="0" err="1"/>
              <a:t>ПериодРегистрации</a:t>
            </a:r>
            <a:r>
              <a:rPr lang="ru-RU" dirty="0"/>
              <a:t> и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 и Графику работы Пятидневка, проходим по </a:t>
            </a:r>
            <a:r>
              <a:rPr lang="ru-RU" dirty="0" err="1"/>
              <a:t>тч</a:t>
            </a:r>
            <a:r>
              <a:rPr lang="ru-RU" dirty="0"/>
              <a:t> документа, получаем последний день месяца и проходимся по каждому дню месяца получаем реквизит, если ячейка заполнена то инициализируем 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- 1)*24*3600, если в ячейке К тогда это командировка данные из выборки иначе данные из ячейки, заполняем движения</a:t>
            </a:r>
          </a:p>
          <a:p>
            <a:r>
              <a:rPr lang="ru-RU" dirty="0"/>
              <a:t>Код начисления: инициализируем период регистрации и базовые периоды, возводим флаг, проходим по </a:t>
            </a:r>
            <a:r>
              <a:rPr lang="ru-RU" dirty="0" err="1"/>
              <a:t>тч</a:t>
            </a:r>
            <a:r>
              <a:rPr lang="ru-RU" dirty="0"/>
              <a:t> и заполняем движения, записываем движения, выполняем запрос (Основные начисления данные графика в вт1, вт1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явка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вт2, вт1 с данные табеля левым соединением с </a:t>
            </a:r>
            <a:r>
              <a:rPr lang="ru-RU" dirty="0" err="1"/>
              <a:t>рн</a:t>
            </a:r>
            <a:r>
              <a:rPr lang="ru-RU" dirty="0"/>
              <a:t> Данные табеля по Подразделению периоду и виду времени Командировка сгруппировать по </a:t>
            </a:r>
            <a:r>
              <a:rPr lang="ru-RU" dirty="0" err="1"/>
              <a:t>номерустроки</a:t>
            </a:r>
            <a:r>
              <a:rPr lang="ru-RU" dirty="0"/>
              <a:t> поместить в вт3, итоговый пакет запроса - вт1 левое соединение с </a:t>
            </a:r>
            <a:r>
              <a:rPr lang="ru-RU" dirty="0" err="1"/>
              <a:t>рс</a:t>
            </a:r>
            <a:r>
              <a:rPr lang="ru-RU" dirty="0"/>
              <a:t> </a:t>
            </a:r>
            <a:r>
              <a:rPr lang="ru-RU" dirty="0" err="1"/>
              <a:t>СведенияОСотрудниках</a:t>
            </a:r>
            <a:r>
              <a:rPr lang="ru-RU" dirty="0"/>
              <a:t> по сотруднику и подразделению, вт1 </a:t>
            </a:r>
            <a:r>
              <a:rPr lang="ru-RU"/>
              <a:t>левое соединение </a:t>
            </a:r>
            <a:r>
              <a:rPr lang="ru-RU" dirty="0"/>
              <a:t>с вт2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вт3 по </a:t>
            </a:r>
            <a:r>
              <a:rPr lang="ru-RU" dirty="0" err="1"/>
              <a:t>НомеруСтроки</a:t>
            </a:r>
            <a:r>
              <a:rPr lang="ru-RU" dirty="0"/>
              <a:t>, вт1 левое соединение с базой по номеру строки), проходим по таблице движений, ищем в выборке по номеру строки, считаем результат в зависимости от вида расчета и заполняем движения, в конце записываем без пересчета</a:t>
            </a:r>
          </a:p>
          <a:p>
            <a:r>
              <a:rPr lang="ru-RU" dirty="0"/>
              <a:t>Отчет: </a:t>
            </a:r>
            <a:r>
              <a:rPr lang="ru-RU" dirty="0" err="1"/>
              <a:t>ррас</a:t>
            </a:r>
            <a:r>
              <a:rPr lang="ru-RU" dirty="0"/>
              <a:t> </a:t>
            </a:r>
            <a:r>
              <a:rPr lang="ru-RU" dirty="0" err="1"/>
              <a:t>ОсновныеНачисления</a:t>
            </a:r>
            <a:endParaRPr lang="ru-RU" dirty="0"/>
          </a:p>
          <a:p>
            <a:r>
              <a:rPr lang="ru-RU" dirty="0"/>
              <a:t>УФ:</a:t>
            </a:r>
          </a:p>
          <a:p>
            <a:r>
              <a:rPr lang="ru-RU" dirty="0"/>
              <a:t>В конфигурации: форма подбора в справочнике Номенклатура</a:t>
            </a:r>
          </a:p>
          <a:p>
            <a:r>
              <a:rPr lang="ru-RU" dirty="0"/>
              <a:t>Код формы подбора: </a:t>
            </a:r>
            <a:r>
              <a:rPr lang="ru-RU" dirty="0" err="1"/>
              <a:t>СписокВыборЗначения</a:t>
            </a:r>
            <a:r>
              <a:rPr lang="ru-RU" dirty="0"/>
              <a:t>(отключаем стандартную обработку и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(В цикле для каждого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выполняем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),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(проверяем на группу, если строки с номенклатурой есть увеличиваем количество на 1, иначе добавляем строку), </a:t>
            </a:r>
            <a:r>
              <a:rPr lang="ru-RU" dirty="0" err="1"/>
              <a:t>ЗавершитьПодбор</a:t>
            </a:r>
            <a:r>
              <a:rPr lang="ru-RU" dirty="0"/>
              <a:t>(Помещаем во временное хранилище </a:t>
            </a:r>
            <a:r>
              <a:rPr lang="ru-RU" dirty="0" err="1"/>
              <a:t>тз</a:t>
            </a:r>
            <a:r>
              <a:rPr lang="ru-RU" dirty="0"/>
              <a:t> и оповещаем о выборе)</a:t>
            </a:r>
          </a:p>
          <a:p>
            <a:r>
              <a:rPr lang="ru-RU" dirty="0"/>
              <a:t>Код формы расходной: </a:t>
            </a:r>
            <a:r>
              <a:rPr lang="ru-RU" dirty="0" err="1"/>
              <a:t>ПодборТовара</a:t>
            </a:r>
            <a:r>
              <a:rPr lang="ru-RU" dirty="0"/>
              <a:t>(открыть форму подбора с владельцем </a:t>
            </a:r>
            <a:r>
              <a:rPr lang="ru-RU" dirty="0" err="1"/>
              <a:t>списокноменклатуры</a:t>
            </a:r>
            <a:r>
              <a:rPr lang="ru-RU" dirty="0"/>
              <a:t>),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),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(Получить по Адресу и загрузить)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7571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191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Режим)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Движение.ВидДвижения</a:t>
            </a:r>
            <a:r>
              <a:rPr lang="ru-RU" dirty="0"/>
              <a:t> = </a:t>
            </a:r>
            <a:r>
              <a:rPr lang="ru-RU" dirty="0" err="1"/>
              <a:t>ВидДвиженияНакопления.Приход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Движение.Партия</a:t>
            </a:r>
            <a:r>
              <a:rPr lang="ru-RU" dirty="0"/>
              <a:t> = Ссылка;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 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783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удаление движения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взвели флаг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Движения.Продажи.Записывать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РегистрНакопления.ОстаткиНоменклатуры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"ВЫБРАТЬ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|	РасходнаяНакладнаяСписокНоменклатуры.Номенклатура.ВидНоменклатуры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СУММА(</a:t>
            </a:r>
            <a:r>
              <a:rPr lang="ru-RU" dirty="0" err="1"/>
              <a:t>РасходнаяНакладнаяСписокНоменклатуры.Сумма</a:t>
            </a:r>
            <a:r>
              <a:rPr lang="ru-RU" dirty="0"/>
              <a:t>) КАК Сумма</a:t>
            </a:r>
          </a:p>
          <a:p>
            <a:r>
              <a:rPr lang="ru-RU" dirty="0"/>
              <a:t>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|ГДЕ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|СГРУППИРОВАТЬ ПО</a:t>
            </a:r>
          </a:p>
          <a:p>
            <a:r>
              <a:rPr lang="ru-RU" dirty="0"/>
              <a:t>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|	РасходнаяНакладнаяСписокНоменклатуры.Номенклатура.ВидНоменклатуры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|ИНДЕКСИРОВАТЬ ПО</a:t>
            </a:r>
          </a:p>
          <a:p>
            <a:r>
              <a:rPr lang="ru-RU" dirty="0"/>
              <a:t>	|	Номенклатура</a:t>
            </a:r>
          </a:p>
          <a:p>
            <a:r>
              <a:rPr lang="ru-RU" dirty="0"/>
              <a:t>	|;</a:t>
            </a:r>
          </a:p>
          <a:p>
            <a:r>
              <a:rPr lang="ru-RU" dirty="0"/>
              <a:t>	|</a:t>
            </a:r>
          </a:p>
          <a:p>
            <a:r>
              <a:rPr lang="ru-RU" dirty="0"/>
              <a:t>	|////////////////////////////////////////////////////////////////////////////////</a:t>
            </a:r>
          </a:p>
          <a:p>
            <a:r>
              <a:rPr lang="ru-RU" dirty="0"/>
              <a:t>	|ВЫБРАТЬ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ОстаткиНоменклатурыОстатки.СебестоимостьВРубляхОстаток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СебестоимостьВРубляхОстаток</a:t>
            </a:r>
            <a:r>
              <a:rPr lang="ru-RU" dirty="0"/>
              <a:t>,</a:t>
            </a:r>
          </a:p>
          <a:p>
            <a:r>
              <a:rPr lang="ru-RU" dirty="0"/>
              <a:t>	|	ЕСТЬNULL(</a:t>
            </a:r>
            <a:r>
              <a:rPr lang="ru-RU" dirty="0" err="1"/>
              <a:t>ОстаткиНоменклатурыОстатки.СебестоимостьВДолларахОстаток</a:t>
            </a:r>
            <a:r>
              <a:rPr lang="ru-RU" dirty="0"/>
              <a:t>, 0) КАК </a:t>
            </a:r>
            <a:r>
              <a:rPr lang="ru-RU" dirty="0" err="1"/>
              <a:t>СебестоимостьВДолларахОстаток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втТЧТовары.ВидНоменклатуры</a:t>
            </a:r>
            <a:r>
              <a:rPr lang="ru-RU" dirty="0"/>
              <a:t> КАК </a:t>
            </a:r>
            <a:r>
              <a:rPr lang="ru-RU" dirty="0" err="1"/>
              <a:t>ВидНоменклатуры</a:t>
            </a:r>
            <a:r>
              <a:rPr lang="ru-RU" dirty="0"/>
              <a:t>,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втТЧТовары.Сумма</a:t>
            </a:r>
            <a:r>
              <a:rPr lang="ru-RU" dirty="0"/>
              <a:t> КАК </a:t>
            </a:r>
            <a:r>
              <a:rPr lang="ru-RU" dirty="0" err="1"/>
              <a:t>СуммаВРублях</a:t>
            </a:r>
            <a:endParaRPr lang="ru-RU" dirty="0"/>
          </a:p>
          <a:p>
            <a:r>
              <a:rPr lang="ru-RU" dirty="0"/>
              <a:t>	|ИЗ</a:t>
            </a:r>
          </a:p>
          <a:p>
            <a:r>
              <a:rPr lang="ru-RU" dirty="0"/>
              <a:t>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ЛЕВОЕ СОЕДИНЕНИЕ 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|				Номенклатура В</a:t>
            </a:r>
          </a:p>
          <a:p>
            <a:r>
              <a:rPr lang="ru-RU" dirty="0"/>
              <a:t>	|						(ВЫБРАТЬ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|						ИЗ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|						ГДЕ</a:t>
            </a:r>
          </a:p>
          <a:p>
            <a:r>
              <a:rPr lang="ru-RU" dirty="0"/>
              <a:t>	|							</a:t>
            </a:r>
            <a:r>
              <a:rPr lang="ru-RU" dirty="0" err="1"/>
              <a:t>втТЧТовары.ВидНоменклатуры</a:t>
            </a:r>
            <a:r>
              <a:rPr lang="ru-RU" dirty="0"/>
              <a:t>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ОстаткиНоменклатурыОстатки.Номенклатура</a:t>
            </a:r>
            <a:endParaRPr lang="ru-RU" dirty="0"/>
          </a:p>
          <a:p>
            <a:r>
              <a:rPr lang="ru-RU" dirty="0"/>
              <a:t>	|</a:t>
            </a:r>
          </a:p>
          <a:p>
            <a:r>
              <a:rPr lang="ru-RU" dirty="0"/>
              <a:t>	|УПОРЯДОЧИТЬ ПО</a:t>
            </a:r>
          </a:p>
          <a:p>
            <a:r>
              <a:rPr lang="ru-RU" dirty="0"/>
              <a:t>	|	</a:t>
            </a:r>
            <a:r>
              <a:rPr lang="ru-RU" dirty="0" err="1"/>
              <a:t>ОстаткиНоменклатурыОстатки.Партия.МоментВремени</a:t>
            </a:r>
            <a:endParaRPr lang="ru-RU" dirty="0"/>
          </a:p>
          <a:p>
            <a:r>
              <a:rPr lang="ru-RU" dirty="0"/>
              <a:t>	|ИТОГИ</a:t>
            </a:r>
          </a:p>
          <a:p>
            <a:r>
              <a:rPr lang="ru-RU" dirty="0"/>
              <a:t>	|	МАКСИМУМ(Количество),</a:t>
            </a:r>
          </a:p>
          <a:p>
            <a:r>
              <a:rPr lang="ru-RU" dirty="0"/>
              <a:t>	|	СУММА(</a:t>
            </a:r>
            <a:r>
              <a:rPr lang="ru-RU" dirty="0" err="1"/>
              <a:t>КоличествоОстаток</a:t>
            </a:r>
            <a:r>
              <a:rPr lang="ru-RU" dirty="0"/>
              <a:t>),</a:t>
            </a:r>
          </a:p>
          <a:p>
            <a:r>
              <a:rPr lang="ru-RU" dirty="0"/>
              <a:t>	|	МАКСИМУМ(</a:t>
            </a:r>
            <a:r>
              <a:rPr lang="ru-RU" dirty="0" err="1"/>
              <a:t>ВидНоменклатуры</a:t>
            </a:r>
            <a:r>
              <a:rPr lang="ru-RU" dirty="0"/>
              <a:t>),</a:t>
            </a:r>
          </a:p>
          <a:p>
            <a:r>
              <a:rPr lang="ru-RU" dirty="0"/>
              <a:t>	|	МАКСИМУМ(Сумма)</a:t>
            </a:r>
          </a:p>
          <a:p>
            <a:r>
              <a:rPr lang="ru-RU" dirty="0"/>
              <a:t>	|ПО</a:t>
            </a:r>
          </a:p>
          <a:p>
            <a:r>
              <a:rPr lang="ru-RU" dirty="0"/>
              <a:t>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",</a:t>
            </a:r>
          </a:p>
          <a:p>
            <a:r>
              <a:rPr lang="ru-RU" dirty="0"/>
              <a:t>		"</a:t>
            </a:r>
            <a:r>
              <a:rPr lang="ru-RU" dirty="0" err="1"/>
              <a:t>ОстаткиНоменклатурыОстатки.Партия.МоментВремени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0;</a:t>
            </a:r>
          </a:p>
          <a:p>
            <a:r>
              <a:rPr lang="ru-RU" dirty="0"/>
              <a:t>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0;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ВыборкаНоменклатура.ВидНоменклатуры</a:t>
            </a:r>
            <a:r>
              <a:rPr lang="ru-RU" dirty="0"/>
              <a:t> = </a:t>
            </a:r>
            <a:r>
              <a:rPr lang="ru-RU" dirty="0" err="1"/>
              <a:t>Перечисления.ВидыНоменклатуры.Товар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Отказ = Истина;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("Недостаточно товара %1 в количестве %2",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, </a:t>
            </a:r>
          </a:p>
          <a:p>
            <a:r>
              <a:rPr lang="ru-RU" dirty="0"/>
              <a:t>				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Отказ Тогда</a:t>
            </a:r>
          </a:p>
          <a:p>
            <a:r>
              <a:rPr lang="ru-RU" dirty="0"/>
              <a:t>				Продолжить;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Количество = Мин(</a:t>
            </a:r>
            <a:r>
              <a:rPr lang="ru-RU" dirty="0" err="1"/>
              <a:t>КоличествоСписать</a:t>
            </a:r>
            <a:r>
              <a:rPr lang="ru-RU" dirty="0"/>
              <a:t>,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Иначе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СебестоимостьВРублях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ВыборкаДетальныеЗаписи.СебестоимостьВРубляхОстаток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СебестоимостьВДолларах</a:t>
            </a:r>
            <a:r>
              <a:rPr lang="ru-RU" dirty="0"/>
              <a:t> = Количество /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ВыборкаДетальныеЗаписи.СебестоимостьВДолларахОстаток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СебестоимостьВРубляхИтого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 + 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Движения.Продажи.Добавить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</a:t>
            </a:r>
            <a:r>
              <a:rPr lang="ru-RU" dirty="0" err="1"/>
              <a:t>ВыборкаНоменклатура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Движение.СебестоимостьВРублях</a:t>
            </a:r>
            <a:r>
              <a:rPr lang="ru-RU" dirty="0"/>
              <a:t> = </a:t>
            </a:r>
            <a:r>
              <a:rPr lang="ru-RU" dirty="0" err="1"/>
              <a:t>СебестоимостьВРубляхИтого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Движение.СебестоимостьВДолларах</a:t>
            </a:r>
            <a:r>
              <a:rPr lang="ru-RU" dirty="0"/>
              <a:t> = </a:t>
            </a:r>
            <a:r>
              <a:rPr lang="ru-RU" dirty="0" err="1"/>
              <a:t>СебестоимостьВДолларахИтого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Движение.СуммаВДолларах</a:t>
            </a:r>
            <a:r>
              <a:rPr lang="ru-RU" dirty="0"/>
              <a:t> = </a:t>
            </a:r>
            <a:r>
              <a:rPr lang="ru-RU" dirty="0" err="1"/>
              <a:t>Движение.СуммаВРублях</a:t>
            </a:r>
            <a:r>
              <a:rPr lang="ru-RU" dirty="0"/>
              <a:t> / </a:t>
            </a:r>
            <a:r>
              <a:rPr lang="ru-RU" dirty="0" err="1"/>
              <a:t>КурсДоллара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546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369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ПередЗаписью</a:t>
            </a:r>
            <a:r>
              <a:rPr lang="ru-RU" dirty="0"/>
              <a:t>(Отказ, </a:t>
            </a:r>
            <a:r>
              <a:rPr lang="ru-RU" dirty="0" err="1"/>
              <a:t>РежимЗаписи</a:t>
            </a:r>
            <a:r>
              <a:rPr lang="ru-RU" dirty="0"/>
              <a:t>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СуммаПоДокументу</a:t>
            </a:r>
            <a:r>
              <a:rPr lang="ru-RU" dirty="0"/>
              <a:t> = </a:t>
            </a:r>
            <a:r>
              <a:rPr lang="ru-RU" dirty="0" err="1"/>
              <a:t>СписокНоменклатуры.Итог</a:t>
            </a:r>
            <a:r>
              <a:rPr lang="ru-RU" dirty="0"/>
              <a:t>("Сумма");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 = Договор;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 = Ссылка;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Движение.СуммаВЕвроДт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ПланыСчетов.Управленческий.ПрибылиУбытки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499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РегистрБухгалтерии.Управленческий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("Счет",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ЭлементБлокировки.УстановитьЗначение</a:t>
            </a:r>
            <a:r>
              <a:rPr lang="ru-RU" dirty="0"/>
              <a:t>(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УправленческийОстатки.Субконто2 КАК Договор,</a:t>
            </a:r>
          </a:p>
          <a:p>
            <a:r>
              <a:rPr lang="ru-RU" dirty="0"/>
              <a:t>		|	УправленческийОстатки.Субконто3 КАК Накладная,</a:t>
            </a:r>
          </a:p>
          <a:p>
            <a:r>
              <a:rPr lang="ru-RU" dirty="0"/>
              <a:t>		|	</a:t>
            </a:r>
            <a:r>
              <a:rPr lang="ru-RU" dirty="0" err="1"/>
              <a:t>УправленческийОстатки.СуммаОстаток</a:t>
            </a:r>
            <a:r>
              <a:rPr lang="ru-RU" dirty="0"/>
              <a:t> КАК </a:t>
            </a:r>
            <a:r>
              <a:rPr lang="ru-RU" dirty="0" err="1"/>
              <a:t>СуммаОстаток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РегистрБухгалтерии.Управленческий.Остатки</a:t>
            </a:r>
            <a:r>
              <a:rPr lang="ru-RU" dirty="0"/>
              <a:t>(&amp;</a:t>
            </a:r>
            <a:r>
              <a:rPr lang="ru-RU" dirty="0" err="1"/>
              <a:t>МоментВремени</a:t>
            </a:r>
            <a:r>
              <a:rPr lang="ru-RU" dirty="0"/>
              <a:t>, Счет = &amp;</a:t>
            </a:r>
            <a:r>
              <a:rPr lang="ru-RU" dirty="0" err="1"/>
              <a:t>СчетПокупатели</a:t>
            </a:r>
            <a:r>
              <a:rPr lang="ru-RU" dirty="0"/>
              <a:t>, , Субконто1 = &amp;Контрагент) КАК </a:t>
            </a:r>
            <a:r>
              <a:rPr lang="ru-RU" dirty="0" err="1"/>
              <a:t>УправленческийОстатки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ВЫРАЗИТЬ(УправленческийОстатки.Субконто2 КАК </a:t>
            </a:r>
            <a:r>
              <a:rPr lang="ru-RU" dirty="0" err="1"/>
              <a:t>Справочник.Договоры</a:t>
            </a:r>
            <a:r>
              <a:rPr lang="ru-RU" dirty="0"/>
              <a:t>).</a:t>
            </a:r>
            <a:r>
              <a:rPr lang="ru-RU" dirty="0" err="1"/>
              <a:t>ДатаОкончания</a:t>
            </a:r>
            <a:r>
              <a:rPr lang="ru-RU" dirty="0"/>
              <a:t>,</a:t>
            </a:r>
          </a:p>
          <a:p>
            <a:r>
              <a:rPr lang="ru-RU" dirty="0"/>
              <a:t>		|	ВЫРАЗИТЬ(УправленческийОстатки.Субконто3 КАК </a:t>
            </a:r>
            <a:r>
              <a:rPr lang="ru-RU" dirty="0" err="1"/>
              <a:t>Документ.РасходнаяНакладная</a:t>
            </a:r>
            <a:r>
              <a:rPr lang="ru-RU" dirty="0"/>
              <a:t>).</a:t>
            </a:r>
            <a:r>
              <a:rPr lang="ru-RU" dirty="0" err="1"/>
              <a:t>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СУММА(</a:t>
            </a:r>
            <a:r>
              <a:rPr lang="ru-RU" dirty="0" err="1"/>
              <a:t>СуммаОстаток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ОБЩИЕ";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("Контрагент", Контрагент);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СчетПокупатели</a:t>
            </a:r>
            <a:r>
              <a:rPr lang="ru-RU" dirty="0"/>
              <a:t>",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"Нет задолженности по контрагенту";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ВыборкаОбщийИтог.Следующий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СуммаПоДокументу</a:t>
            </a:r>
            <a:r>
              <a:rPr lang="ru-RU" dirty="0"/>
              <a:t> &gt;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 Тогда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"Попытка оформить переплату (долг клиента составляет всего " + </a:t>
            </a:r>
            <a:r>
              <a:rPr lang="ru-RU" dirty="0" err="1"/>
              <a:t>ВыборкаОбщийИтог.СуммаОстаток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СуммаПоДокументу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ВыборкаОбщийИтог.Выбрать</a:t>
            </a:r>
            <a:r>
              <a:rPr lang="ru-RU" dirty="0"/>
              <a:t>();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И </a:t>
            </a:r>
            <a:r>
              <a:rPr lang="ru-RU" dirty="0" err="1"/>
              <a:t>СуммаКПогашению</a:t>
            </a:r>
            <a:r>
              <a:rPr lang="ru-RU" dirty="0"/>
              <a:t> &gt; 0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СуммаВРублях</a:t>
            </a:r>
            <a:r>
              <a:rPr lang="ru-RU" dirty="0"/>
              <a:t> = Мин(</a:t>
            </a:r>
            <a:r>
              <a:rPr lang="ru-RU" dirty="0" err="1"/>
              <a:t>СуммаКПогашению</a:t>
            </a:r>
            <a:r>
              <a:rPr lang="ru-RU" dirty="0"/>
              <a:t>, </a:t>
            </a:r>
            <a:r>
              <a:rPr lang="ru-RU" dirty="0" err="1"/>
              <a:t>Выборка.СуммаОстаток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ПланыСчетов.Управленческий.Касса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ПланыСчетов.Управленческий.Покупатели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ПланыВидовХарактеристик.ВидыСубконто.Покупатели</a:t>
            </a:r>
            <a:r>
              <a:rPr lang="ru-RU" dirty="0"/>
              <a:t>] = Контрагент;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ПланыВидовХарактеристик.ВидыСубконто.Договоры</a:t>
            </a:r>
            <a:r>
              <a:rPr lang="ru-RU" dirty="0"/>
              <a:t>]  = </a:t>
            </a:r>
            <a:r>
              <a:rPr lang="ru-RU" dirty="0" err="1"/>
              <a:t>Выборка.Договор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Движение.СубконтоКт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ПланыВидовХарактеристик.ВидыСубконто.Накладные</a:t>
            </a:r>
            <a:r>
              <a:rPr lang="ru-RU" dirty="0"/>
              <a:t>] = </a:t>
            </a:r>
            <a:r>
              <a:rPr lang="ru-RU" dirty="0" err="1"/>
              <a:t>Выборка.Накладная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Движение.СуммаВЕвроКт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 / </a:t>
            </a:r>
            <a:r>
              <a:rPr lang="ru-RU" dirty="0" err="1"/>
              <a:t>КурсЕвро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СуммаКПогашению</a:t>
            </a:r>
            <a:r>
              <a:rPr lang="ru-RU" dirty="0"/>
              <a:t> = </a:t>
            </a:r>
            <a:r>
              <a:rPr lang="ru-RU" dirty="0" err="1"/>
              <a:t>СуммаКПогашению</a:t>
            </a:r>
            <a:r>
              <a:rPr lang="ru-RU" dirty="0"/>
              <a:t> - </a:t>
            </a:r>
            <a:r>
              <a:rPr lang="ru-RU" dirty="0" err="1"/>
              <a:t>СуммаВРублях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2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УчетнаяПолитикаСрезПоследних.МетодСписанияСебестоимости</a:t>
            </a:r>
            <a:r>
              <a:rPr lang="ru-RU" dirty="0"/>
              <a:t> КАК </a:t>
            </a:r>
            <a:r>
              <a:rPr lang="ru-RU" dirty="0" err="1"/>
              <a:t>МетодСписанияСебестоимости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РегистрСведений.УчетнаяПолитика.СрезПоследних</a:t>
            </a:r>
            <a:r>
              <a:rPr lang="ru-RU" dirty="0"/>
              <a:t>(&amp;Период, ) КАК </a:t>
            </a:r>
            <a:r>
              <a:rPr lang="ru-RU" dirty="0" err="1"/>
              <a:t>УчетнаяПолитикаСрезПоследних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Сообщение.Текст</a:t>
            </a:r>
            <a:r>
              <a:rPr lang="ru-RU" dirty="0"/>
              <a:t> = "Не указан метод списания себестоимости в учетной политике";</a:t>
            </a:r>
          </a:p>
          <a:p>
            <a:r>
              <a:rPr lang="ru-RU" dirty="0"/>
              <a:t>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Выборка.Следующий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Выборка.МетодСписанияСебестоимости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</a:t>
            </a:r>
            <a:r>
              <a:rPr lang="ru-RU" dirty="0" err="1"/>
              <a:t>региср</a:t>
            </a:r>
            <a:r>
              <a:rPr lang="ru-RU" dirty="0"/>
              <a:t> </a:t>
            </a:r>
            <a:r>
              <a:rPr lang="ru-RU" dirty="0" err="1"/>
              <a:t>ОстаткиНоменклатуры</a:t>
            </a:r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МенеджерВТ</a:t>
            </a:r>
            <a:r>
              <a:rPr lang="ru-RU" dirty="0"/>
              <a:t> = Новый </a:t>
            </a:r>
            <a:r>
              <a:rPr lang="ru-RU" dirty="0" err="1"/>
              <a:t>МенеджерВременныхТаблиц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РасходнаяНакладнаяСписокНоменклатуры.Количество</a:t>
            </a:r>
            <a:r>
              <a:rPr lang="ru-RU" dirty="0"/>
              <a:t>) КАК Количество</a:t>
            </a:r>
          </a:p>
          <a:p>
            <a:r>
              <a:rPr lang="ru-RU" dirty="0"/>
              <a:t>		|ПОМЕСТИТЬ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Документ.РасходнаяНакладная.СписокНоменклатуры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РасходнаяНакладнаяСписокНоменклатуры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РасходнаяНакладнаяСписокНоменклатуры.Ссылка</a:t>
            </a:r>
            <a:r>
              <a:rPr lang="ru-RU" dirty="0"/>
              <a:t> = &amp;Ссылка И РасходнаяНакладнаяСписокНоменклатуры.Номенклатура.ВидНоменклатуры = ЗНАЧЕНИЕ(</a:t>
            </a:r>
            <a:r>
              <a:rPr lang="ru-RU" dirty="0" err="1"/>
              <a:t>Перечисление.ВидыНоменклатуры.Товар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РасходнаяНакладнаяСписокНоменклатуры.Номенклатура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Номенклатура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&amp;Период КАК Период,</a:t>
            </a:r>
          </a:p>
          <a:p>
            <a:r>
              <a:rPr lang="ru-RU" dirty="0"/>
              <a:t>		|	&amp;Склад КАК Склад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("Период", Дата);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Движения.ОстаткиНоменклатуры.ДобавитьРасход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Движения.ОстаткиНоменклатуры.БлокироватьДляИзменения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КАК </a:t>
            </a:r>
            <a:r>
              <a:rPr lang="ru-RU" dirty="0" err="1"/>
              <a:t>КоличествоОстаток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РегистрНакопления.ОстаткиНоменклатуры.Остатки</a:t>
            </a:r>
            <a:r>
              <a:rPr lang="ru-RU" dirty="0"/>
              <a:t>(</a:t>
            </a:r>
          </a:p>
          <a:p>
            <a:r>
              <a:rPr lang="ru-RU" dirty="0"/>
              <a:t>		|			&amp;</a:t>
            </a:r>
            <a:r>
              <a:rPr lang="ru-RU" dirty="0" err="1"/>
              <a:t>ГраницаМоментаВремени</a:t>
            </a:r>
            <a:r>
              <a:rPr lang="ru-RU" dirty="0"/>
              <a:t>,</a:t>
            </a:r>
          </a:p>
          <a:p>
            <a:r>
              <a:rPr lang="ru-RU" dirty="0"/>
              <a:t>		|			Склад = &amp;Склад</a:t>
            </a:r>
          </a:p>
          <a:p>
            <a:r>
              <a:rPr lang="ru-RU" dirty="0"/>
              <a:t>		|				И 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ОстаткиНоменклатурыОстатки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ОстаткиНоменклатурыОстатки.КоличествоОстаток</a:t>
            </a:r>
            <a:r>
              <a:rPr lang="ru-RU" dirty="0"/>
              <a:t> &lt; 0";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ГраницаМоментаВремени</a:t>
            </a:r>
            <a:r>
              <a:rPr lang="ru-RU" dirty="0"/>
              <a:t>", Новый Граница(</a:t>
            </a:r>
            <a:r>
              <a:rPr lang="ru-RU" dirty="0" err="1"/>
              <a:t>МоментВремени</a:t>
            </a:r>
            <a:r>
              <a:rPr lang="ru-RU" dirty="0"/>
              <a:t>(), </a:t>
            </a:r>
            <a:r>
              <a:rPr lang="ru-RU" dirty="0" err="1"/>
              <a:t>ВидГраницы.Включая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("Склад", Склад);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НЕ </a:t>
            </a:r>
            <a:r>
              <a:rPr lang="ru-RU" dirty="0" err="1"/>
              <a:t>РезультатЗапроса.Пустой</a:t>
            </a:r>
            <a:r>
              <a:rPr lang="ru-RU" dirty="0"/>
              <a:t>()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Отказ = Истина;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Выборка.НоменклатураПредставление</a:t>
            </a:r>
            <a:r>
              <a:rPr lang="ru-RU" dirty="0"/>
              <a:t> + " в количестве " + (-</a:t>
            </a:r>
            <a:r>
              <a:rPr lang="ru-RU" dirty="0" err="1"/>
              <a:t>Выборка.КоличествоОстаток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//регистр </a:t>
            </a:r>
            <a:r>
              <a:rPr lang="ru-RU" dirty="0" err="1"/>
              <a:t>СебестоимостьТоваров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Движения.СебестоимостьТоваров.Записывать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    Блокировка = Новый </a:t>
            </a:r>
            <a:r>
              <a:rPr lang="ru-RU" dirty="0" err="1"/>
              <a:t>БлокировкаДанных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</a:t>
            </a:r>
            <a:r>
              <a:rPr lang="ru-RU" dirty="0"/>
              <a:t> = </a:t>
            </a:r>
            <a:r>
              <a:rPr lang="ru-RU" dirty="0" err="1"/>
              <a:t>Блокировка.Добавить</a:t>
            </a:r>
            <a:r>
              <a:rPr lang="ru-RU" dirty="0"/>
              <a:t>("</a:t>
            </a:r>
            <a:r>
              <a:rPr lang="ru-RU" dirty="0" err="1"/>
              <a:t>РегистрНакопления.СебестоимостьТоваров</a:t>
            </a:r>
            <a:r>
              <a:rPr lang="ru-RU" dirty="0"/>
              <a:t>");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ЭлементБлокировки.Режим</a:t>
            </a:r>
            <a:r>
              <a:rPr lang="ru-RU" dirty="0"/>
              <a:t> = </a:t>
            </a:r>
            <a:r>
              <a:rPr lang="ru-RU" dirty="0" err="1"/>
              <a:t>РежимБлокировкиДанных.Исключительный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ЭлементБлокировки.ИсточникДанных</a:t>
            </a:r>
            <a:r>
              <a:rPr lang="ru-RU" dirty="0"/>
              <a:t> = </a:t>
            </a:r>
            <a:r>
              <a:rPr lang="ru-RU" dirty="0" err="1"/>
              <a:t>СписокНоменклатуры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ЭлементБлокировки.ИспользоватьИзИсточникаДанных</a:t>
            </a:r>
            <a:r>
              <a:rPr lang="ru-RU" dirty="0"/>
              <a:t>("Номенклатура", "Номенклатура");</a:t>
            </a:r>
          </a:p>
          <a:p>
            <a:r>
              <a:rPr lang="ru-RU" dirty="0"/>
              <a:t>	</a:t>
            </a:r>
            <a:r>
              <a:rPr lang="ru-RU" dirty="0" err="1"/>
              <a:t>Блокировка.Заблокировать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Запрос.МенеджерВременныхТаблиц</a:t>
            </a:r>
            <a:r>
              <a:rPr lang="ru-RU" dirty="0"/>
              <a:t> = </a:t>
            </a:r>
            <a:r>
              <a:rPr lang="ru-RU" dirty="0" err="1"/>
              <a:t>МенеджерВТ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втТЧТовары.Номенклатура.Представление</a:t>
            </a:r>
            <a:r>
              <a:rPr lang="ru-RU" dirty="0"/>
              <a:t> КАК </a:t>
            </a:r>
            <a:r>
              <a:rPr lang="ru-RU" dirty="0" err="1"/>
              <a:t>НоменклатураПредставление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втТЧТовары.Количество</a:t>
            </a:r>
            <a:r>
              <a:rPr lang="ru-RU" dirty="0"/>
              <a:t> КАК Количество,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</a:t>
            </a:r>
            <a:r>
              <a:rPr lang="ru-RU" dirty="0"/>
              <a:t> КАК Партия,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СебестоимостьТоваровОстатки.Партия.Представление</a:t>
            </a:r>
            <a:r>
              <a:rPr lang="ru-RU" dirty="0"/>
              <a:t> КАК </a:t>
            </a:r>
            <a:r>
              <a:rPr lang="ru-RU" dirty="0" err="1"/>
              <a:t>ПартияПредставление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СебестоимостьТоваровОстатки.КоличествоОстаток</a:t>
            </a:r>
            <a:r>
              <a:rPr lang="ru-RU" dirty="0"/>
              <a:t>, 0) КАК </a:t>
            </a:r>
            <a:r>
              <a:rPr lang="ru-RU" dirty="0" err="1"/>
              <a:t>КоличествоОстаток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СебестоимостьТоваровОстатки.СебестоимостьОстаток</a:t>
            </a:r>
            <a:r>
              <a:rPr lang="ru-RU" dirty="0"/>
              <a:t>, 0) КАК </a:t>
            </a:r>
            <a:r>
              <a:rPr lang="ru-RU" dirty="0" err="1"/>
              <a:t>СебестоимостьОстаток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РегистрНакопления.СебестоимостьТоваров.Остатки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МоментВремени</a:t>
            </a:r>
            <a:r>
              <a:rPr lang="ru-RU" dirty="0"/>
              <a:t>,</a:t>
            </a:r>
          </a:p>
          <a:p>
            <a:r>
              <a:rPr lang="ru-RU" dirty="0"/>
              <a:t>		|				Номенклатура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втТЧТовары.Номенклатура</a:t>
            </a:r>
            <a:r>
              <a:rPr lang="ru-RU" dirty="0"/>
              <a:t> КАК Номенклатура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втТЧТовары</a:t>
            </a:r>
            <a:r>
              <a:rPr lang="ru-RU" dirty="0"/>
              <a:t> КАК </a:t>
            </a:r>
            <a:r>
              <a:rPr lang="ru-RU" dirty="0" err="1"/>
              <a:t>втТЧТовары</a:t>
            </a:r>
            <a:r>
              <a:rPr lang="ru-RU" dirty="0"/>
              <a:t>)) КАК </a:t>
            </a:r>
            <a:r>
              <a:rPr lang="ru-RU" dirty="0" err="1"/>
              <a:t>СебестоимостьТоваровОстатки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втТЧТовары.Номенклатура</a:t>
            </a:r>
            <a:r>
              <a:rPr lang="ru-RU" dirty="0"/>
              <a:t> = </a:t>
            </a:r>
            <a:r>
              <a:rPr lang="ru-RU" dirty="0" err="1"/>
              <a:t>СебестоимостьТоваровОстатки.Номенклатура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|УПОРЯДОЧИТЬ ПО</a:t>
            </a:r>
          </a:p>
          <a:p>
            <a:r>
              <a:rPr lang="ru-RU" dirty="0"/>
              <a:t>		|	</a:t>
            </a:r>
            <a:r>
              <a:rPr lang="ru-RU" dirty="0" err="1"/>
              <a:t>СебестоимостьТоваровОстатки.Партия.МоментВремени</a:t>
            </a:r>
            <a:endParaRPr lang="ru-RU" dirty="0"/>
          </a:p>
          <a:p>
            <a:r>
              <a:rPr lang="ru-RU" dirty="0"/>
              <a:t>		|ИТОГИ</a:t>
            </a:r>
          </a:p>
          <a:p>
            <a:r>
              <a:rPr lang="ru-RU" dirty="0"/>
              <a:t>		|	МАКСИМУМ(Количество),</a:t>
            </a:r>
          </a:p>
          <a:p>
            <a:r>
              <a:rPr lang="ru-RU" dirty="0"/>
              <a:t>		|	СУММА(</a:t>
            </a:r>
            <a:r>
              <a:rPr lang="ru-RU" dirty="0" err="1"/>
              <a:t>КоличествоОстаток</a:t>
            </a:r>
            <a:r>
              <a:rPr lang="ru-RU" dirty="0"/>
              <a:t>)</a:t>
            </a:r>
          </a:p>
          <a:p>
            <a:r>
              <a:rPr lang="ru-RU" dirty="0"/>
              <a:t>		|ПО</a:t>
            </a:r>
          </a:p>
          <a:p>
            <a:r>
              <a:rPr lang="ru-RU" dirty="0"/>
              <a:t>		|	Номенклатура";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МоментВремени</a:t>
            </a:r>
            <a:r>
              <a:rPr lang="ru-RU" dirty="0"/>
              <a:t>", </a:t>
            </a:r>
            <a:r>
              <a:rPr lang="ru-RU" dirty="0" err="1"/>
              <a:t>МоментВремени</a:t>
            </a:r>
            <a:r>
              <a:rPr lang="ru-RU" dirty="0"/>
              <a:t>());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МетодСписанияСебестоимости</a:t>
            </a:r>
            <a:r>
              <a:rPr lang="ru-RU" dirty="0"/>
              <a:t> = </a:t>
            </a:r>
            <a:r>
              <a:rPr lang="ru-RU" dirty="0" err="1"/>
              <a:t>Перечисления.УчетнаяПолитика.ЛИФО</a:t>
            </a:r>
            <a:r>
              <a:rPr lang="ru-RU" dirty="0"/>
              <a:t> Тогда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  <a:r>
              <a:rPr lang="ru-RU" dirty="0" err="1"/>
              <a:t>СтрЗаменить</a:t>
            </a:r>
            <a:r>
              <a:rPr lang="ru-RU" dirty="0"/>
              <a:t>(</a:t>
            </a:r>
            <a:r>
              <a:rPr lang="ru-RU" dirty="0" err="1"/>
              <a:t>Запрос.Текст</a:t>
            </a:r>
            <a:r>
              <a:rPr lang="ru-RU" dirty="0"/>
              <a:t>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", "</a:t>
            </a:r>
            <a:r>
              <a:rPr lang="ru-RU" dirty="0" err="1"/>
              <a:t>СебестоимостьТоваровОстатки.Партия.МоментВремени</a:t>
            </a:r>
            <a:r>
              <a:rPr lang="ru-RU" dirty="0"/>
              <a:t> УБЫВ");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ВыборкаНоменклатура</a:t>
            </a:r>
            <a:r>
              <a:rPr lang="ru-RU" dirty="0"/>
              <a:t> = </a:t>
            </a:r>
            <a:r>
              <a:rPr lang="ru-RU" dirty="0" err="1"/>
              <a:t>РезультатЗапроса.Выбрать</a:t>
            </a:r>
            <a:r>
              <a:rPr lang="ru-RU" dirty="0"/>
              <a:t>(</a:t>
            </a:r>
            <a:r>
              <a:rPr lang="ru-RU" dirty="0" err="1"/>
              <a:t>ОбходРезультатаЗапроса.ПоГруппировкам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ВыборкаНоменклатура.Следующий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&gt;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Отказ = Истина;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Сообщение.Текст</a:t>
            </a:r>
            <a:r>
              <a:rPr lang="ru-RU" dirty="0"/>
              <a:t> = "Не хватает товара " + </a:t>
            </a:r>
            <a:r>
              <a:rPr lang="ru-RU" dirty="0" err="1"/>
              <a:t>ВыборкаНоменклатура.НоменклатураПредставление</a:t>
            </a:r>
            <a:r>
              <a:rPr lang="ru-RU" dirty="0"/>
              <a:t> + " в количестве " + (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 - </a:t>
            </a:r>
            <a:r>
              <a:rPr lang="ru-RU" dirty="0" err="1"/>
              <a:t>ВыборкаНоменклатура.КоличествоОстаток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Отказ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Продолжить;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ВыборкаНоменклатура.Количество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ВыборкаДетальныеЗаписи</a:t>
            </a:r>
            <a:r>
              <a:rPr lang="ru-RU" dirty="0"/>
              <a:t> = </a:t>
            </a:r>
            <a:r>
              <a:rPr lang="ru-RU" dirty="0" err="1"/>
              <a:t>ВыборкаНоменклатура.Выбрать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	Пока </a:t>
            </a:r>
            <a:r>
              <a:rPr lang="ru-RU" dirty="0" err="1"/>
              <a:t>ВыборкаДетальныеЗаписи.Следующий</a:t>
            </a:r>
            <a:r>
              <a:rPr lang="ru-RU" dirty="0"/>
              <a:t>()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Количество = Мин(</a:t>
            </a:r>
            <a:r>
              <a:rPr lang="ru-RU" dirty="0" err="1"/>
              <a:t>КоличествоСписать,ВыборкаДетальныеЗаписи.КоличествоОстаток</a:t>
            </a:r>
            <a:r>
              <a:rPr lang="ru-RU" dirty="0"/>
              <a:t>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Количество =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	Себестоимость =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Иначе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    Если 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"Обнаружен нулевой остаток по партии " + </a:t>
            </a:r>
            <a:r>
              <a:rPr lang="ru-RU" dirty="0" err="1"/>
              <a:t>ВыборкаДетальныеЗаписи.ПартияПредставление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</a:t>
            </a:r>
          </a:p>
          <a:p>
            <a:r>
              <a:rPr lang="ru-RU" dirty="0"/>
              <a:t>	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Себестоимость = Количество/</a:t>
            </a:r>
            <a:r>
              <a:rPr lang="ru-RU" dirty="0" err="1"/>
              <a:t>ВыборкаДетальныеЗаписи.КоличествоОстаток</a:t>
            </a:r>
            <a:r>
              <a:rPr lang="ru-RU" dirty="0"/>
              <a:t> * </a:t>
            </a:r>
            <a:r>
              <a:rPr lang="ru-RU" dirty="0" err="1"/>
              <a:t>ВыборкаДетальныеЗаписи.СебестоимостьОстаток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Движение = </a:t>
            </a:r>
            <a:r>
              <a:rPr lang="ru-RU" dirty="0" err="1"/>
              <a:t>Движения.СебестоимостьТоваров.ДобавитьРасход</a:t>
            </a:r>
            <a:r>
              <a:rPr lang="ru-RU" dirty="0"/>
              <a:t>();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Движение.Номенклатура</a:t>
            </a:r>
            <a:r>
              <a:rPr lang="ru-RU" dirty="0"/>
              <a:t> = </a:t>
            </a:r>
            <a:r>
              <a:rPr lang="ru-RU" dirty="0" err="1"/>
              <a:t>ВыборкаДетальныеЗаписи.Номенклатура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Движение.Партия</a:t>
            </a:r>
            <a:r>
              <a:rPr lang="ru-RU" dirty="0"/>
              <a:t> = </a:t>
            </a:r>
            <a:r>
              <a:rPr lang="ru-RU" dirty="0" err="1"/>
              <a:t>ВыборкаДетальныеЗаписи.Партия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Движение.Количество</a:t>
            </a:r>
            <a:r>
              <a:rPr lang="ru-RU" dirty="0"/>
              <a:t> = Количество;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Движение.Себестоимость</a:t>
            </a:r>
            <a:r>
              <a:rPr lang="ru-RU" dirty="0"/>
              <a:t> = Себестоимость;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КоличествоСписать</a:t>
            </a:r>
            <a:r>
              <a:rPr lang="ru-RU" dirty="0"/>
              <a:t> = </a:t>
            </a:r>
            <a:r>
              <a:rPr lang="ru-RU" dirty="0" err="1"/>
              <a:t>КоличествоСписать</a:t>
            </a:r>
            <a:r>
              <a:rPr lang="ru-RU" dirty="0"/>
              <a:t> - Количество;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КоличествоСписать</a:t>
            </a:r>
            <a:r>
              <a:rPr lang="ru-RU" dirty="0"/>
              <a:t> &lt;= 0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Прервать;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ABC5D-E443-43E4-B27F-988CBD7622A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48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Движения.ДанныеТабеля.Записывать</a:t>
            </a:r>
            <a:r>
              <a:rPr lang="ru-RU" dirty="0"/>
              <a:t> = Истина;</a:t>
            </a:r>
          </a:p>
          <a:p>
            <a:endParaRPr lang="ru-RU" dirty="0"/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ГрафикиРаботы.Дата</a:t>
            </a:r>
            <a:r>
              <a:rPr lang="ru-RU" dirty="0"/>
              <a:t> КАК Дата,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ГрафикиРаботы.Значение</a:t>
            </a:r>
            <a:r>
              <a:rPr lang="ru-RU" dirty="0"/>
              <a:t> КАК Значение</a:t>
            </a:r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РегистрСведений.ГрафикиРаботы</a:t>
            </a:r>
            <a:r>
              <a:rPr lang="ru-RU" dirty="0"/>
              <a:t> КАК </a:t>
            </a:r>
            <a:r>
              <a:rPr lang="ru-RU" dirty="0" err="1"/>
              <a:t>ГрафикиРаботы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ГрафикиРаботы.ГрафикРаботы</a:t>
            </a:r>
            <a:r>
              <a:rPr lang="ru-RU" dirty="0"/>
              <a:t> = &amp;</a:t>
            </a:r>
            <a:r>
              <a:rPr lang="ru-RU" dirty="0" err="1"/>
              <a:t>ГрафикРаботы</a:t>
            </a:r>
            <a:endParaRPr lang="ru-RU" dirty="0"/>
          </a:p>
          <a:p>
            <a:r>
              <a:rPr lang="ru-RU" dirty="0"/>
              <a:t>		|	И </a:t>
            </a:r>
            <a:r>
              <a:rPr lang="ru-RU" dirty="0" err="1"/>
              <a:t>ГрафикиРаботы.Дата</a:t>
            </a:r>
            <a:r>
              <a:rPr lang="ru-RU" dirty="0"/>
              <a:t> МЕЖДУ &amp;</a:t>
            </a:r>
            <a:r>
              <a:rPr lang="ru-RU" dirty="0" err="1"/>
              <a:t>НачалоПериода</a:t>
            </a:r>
            <a:r>
              <a:rPr lang="ru-RU" dirty="0"/>
              <a:t> И &amp;</a:t>
            </a:r>
            <a:r>
              <a:rPr lang="ru-RU" dirty="0" err="1"/>
              <a:t>КонецПериода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ГрафикРаботы</a:t>
            </a:r>
            <a:r>
              <a:rPr lang="ru-RU" dirty="0"/>
              <a:t>", </a:t>
            </a:r>
            <a:r>
              <a:rPr lang="ru-RU" dirty="0" err="1"/>
              <a:t>Справочники.ГрафикиРаботы.Пятидневка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НачалоПериода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КонецПериода</a:t>
            </a:r>
            <a:r>
              <a:rPr lang="ru-RU" dirty="0"/>
              <a:t>",  </a:t>
            </a:r>
            <a:r>
              <a:rPr lang="ru-RU" dirty="0" err="1"/>
              <a:t>КонецМесяца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));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ДанныеТабеля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ПоследнийДеньМесяца</a:t>
            </a:r>
            <a:r>
              <a:rPr lang="ru-RU" dirty="0"/>
              <a:t> = День(</a:t>
            </a:r>
            <a:r>
              <a:rPr lang="ru-RU" dirty="0" err="1"/>
              <a:t>КонецМесяца</a:t>
            </a:r>
            <a:r>
              <a:rPr lang="ru-RU" dirty="0"/>
              <a:t>(Дата));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Для </a:t>
            </a:r>
            <a:r>
              <a:rPr lang="ru-RU" dirty="0" err="1"/>
              <a:t>НомерДня</a:t>
            </a:r>
            <a:r>
              <a:rPr lang="ru-RU" dirty="0"/>
              <a:t> = 1 По </a:t>
            </a:r>
            <a:r>
              <a:rPr lang="ru-RU" dirty="0" err="1"/>
              <a:t>ПоследнийДеньМесяца</a:t>
            </a:r>
            <a:r>
              <a:rPr lang="ru-RU" dirty="0"/>
              <a:t> Цикл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  <a:r>
              <a:rPr lang="ru-RU" dirty="0" err="1"/>
              <a:t>ЗначениеЯчейки</a:t>
            </a:r>
            <a:r>
              <a:rPr lang="ru-RU" dirty="0"/>
              <a:t> = </a:t>
            </a:r>
            <a:r>
              <a:rPr lang="ru-RU" dirty="0" err="1"/>
              <a:t>ВРег</a:t>
            </a:r>
            <a:r>
              <a:rPr lang="ru-RU" dirty="0"/>
              <a:t>(</a:t>
            </a:r>
            <a:r>
              <a:rPr lang="ru-RU" dirty="0" err="1"/>
              <a:t>СокрЛП</a:t>
            </a:r>
            <a:r>
              <a:rPr lang="ru-RU" dirty="0"/>
              <a:t>(Строка["День" + </a:t>
            </a:r>
            <a:r>
              <a:rPr lang="ru-RU" dirty="0" err="1"/>
              <a:t>НомерДня</a:t>
            </a:r>
            <a:r>
              <a:rPr lang="ru-RU" dirty="0"/>
              <a:t>]));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Если </a:t>
            </a:r>
            <a:r>
              <a:rPr lang="ru-RU" dirty="0" err="1"/>
              <a:t>ЗначениеЯчейки</a:t>
            </a:r>
            <a:r>
              <a:rPr lang="ru-RU" dirty="0"/>
              <a:t> &lt;&gt; "" Тогда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Период = </a:t>
            </a:r>
            <a:r>
              <a:rPr lang="ru-RU" dirty="0" err="1"/>
              <a:t>ПериодРегистрации</a:t>
            </a:r>
            <a:r>
              <a:rPr lang="ru-RU" dirty="0"/>
              <a:t> + (</a:t>
            </a:r>
            <a:r>
              <a:rPr lang="ru-RU" dirty="0" err="1"/>
              <a:t>НомерДня</a:t>
            </a:r>
            <a:r>
              <a:rPr lang="ru-RU" dirty="0"/>
              <a:t> - 1)*24*3600;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Попытка</a:t>
            </a:r>
          </a:p>
          <a:p>
            <a:r>
              <a:rPr lang="ru-RU" dirty="0"/>
              <a:t>					Если </a:t>
            </a:r>
            <a:r>
              <a:rPr lang="ru-RU" dirty="0" err="1"/>
              <a:t>ЗначениеЯчейки</a:t>
            </a:r>
            <a:r>
              <a:rPr lang="ru-RU" dirty="0"/>
              <a:t> = "К" Тогда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Справочники.ВидыВремени.Командировка</a:t>
            </a:r>
            <a:r>
              <a:rPr lang="ru-RU" dirty="0"/>
              <a:t>;	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				Если </a:t>
            </a:r>
            <a:r>
              <a:rPr lang="ru-RU" dirty="0" err="1"/>
              <a:t>Выборка.НайтиСледующий</a:t>
            </a:r>
            <a:r>
              <a:rPr lang="ru-RU" dirty="0"/>
              <a:t>(Период, "Дата") Тогда</a:t>
            </a:r>
          </a:p>
          <a:p>
            <a:r>
              <a:rPr lang="ru-RU" dirty="0"/>
              <a:t>							Часов = </a:t>
            </a:r>
            <a:r>
              <a:rPr lang="ru-RU" dirty="0" err="1"/>
              <a:t>Выборка.Значение</a:t>
            </a:r>
            <a:r>
              <a:rPr lang="ru-RU" dirty="0"/>
              <a:t>;							</a:t>
            </a:r>
          </a:p>
          <a:p>
            <a:r>
              <a:rPr lang="ru-RU" dirty="0"/>
              <a:t>						Иначе</a:t>
            </a:r>
          </a:p>
          <a:p>
            <a:r>
              <a:rPr lang="ru-RU" dirty="0"/>
              <a:t>							Часов = 0;</a:t>
            </a:r>
          </a:p>
          <a:p>
            <a:r>
              <a:rPr lang="ru-RU" dirty="0"/>
              <a:t>	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		</a:t>
            </a:r>
          </a:p>
          <a:p>
            <a:r>
              <a:rPr lang="ru-RU" dirty="0"/>
              <a:t>						//Часов = Число(Лев(</a:t>
            </a:r>
            <a:r>
              <a:rPr lang="ru-RU" dirty="0" err="1"/>
              <a:t>ЗначениеЯчейки</a:t>
            </a:r>
            <a:r>
              <a:rPr lang="ru-RU" dirty="0"/>
              <a:t>, </a:t>
            </a:r>
            <a:r>
              <a:rPr lang="ru-RU" dirty="0" err="1"/>
              <a:t>СтрДлина</a:t>
            </a:r>
            <a:r>
              <a:rPr lang="ru-RU" dirty="0"/>
              <a:t>(</a:t>
            </a:r>
            <a:r>
              <a:rPr lang="ru-RU" dirty="0" err="1"/>
              <a:t>ЗначениеЯчейки</a:t>
            </a:r>
            <a:r>
              <a:rPr lang="ru-RU" dirty="0"/>
              <a:t>) - 1));</a:t>
            </a:r>
          </a:p>
          <a:p>
            <a:r>
              <a:rPr lang="ru-RU" dirty="0"/>
              <a:t>					Иначе	</a:t>
            </a:r>
          </a:p>
          <a:p>
            <a:r>
              <a:rPr lang="ru-RU" dirty="0"/>
              <a:t>						</a:t>
            </a:r>
            <a:r>
              <a:rPr lang="ru-RU" dirty="0" err="1"/>
              <a:t>ВидВремени</a:t>
            </a:r>
            <a:r>
              <a:rPr lang="ru-RU" dirty="0"/>
              <a:t> = </a:t>
            </a:r>
            <a:r>
              <a:rPr lang="ru-RU" dirty="0" err="1"/>
              <a:t>Справочники.ВидыВремени.Явка</a:t>
            </a:r>
            <a:r>
              <a:rPr lang="ru-RU" dirty="0"/>
              <a:t>;</a:t>
            </a:r>
          </a:p>
          <a:p>
            <a:r>
              <a:rPr lang="ru-RU" dirty="0"/>
              <a:t>						Часов = Число(</a:t>
            </a:r>
            <a:r>
              <a:rPr lang="ru-RU" dirty="0" err="1"/>
              <a:t>ЗначениеЯчейки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	Исключение</a:t>
            </a:r>
          </a:p>
          <a:p>
            <a:r>
              <a:rPr lang="ru-RU" dirty="0"/>
              <a:t>					Сообщение = Новый </a:t>
            </a:r>
            <a:r>
              <a:rPr lang="ru-RU" dirty="0" err="1"/>
              <a:t>СообщениеПользователю</a:t>
            </a:r>
            <a:r>
              <a:rPr lang="ru-RU" dirty="0"/>
              <a:t>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Сообщение.Текст</a:t>
            </a:r>
            <a:r>
              <a:rPr lang="ru-RU" dirty="0"/>
              <a:t> = </a:t>
            </a:r>
            <a:r>
              <a:rPr lang="ru-RU" dirty="0" err="1"/>
              <a:t>СтрШаблон</a:t>
            </a:r>
            <a:r>
              <a:rPr lang="ru-RU" dirty="0"/>
              <a:t>("Некорректный ввод данных (строка %1, день %2)", </a:t>
            </a:r>
            <a:r>
              <a:rPr lang="ru-RU" dirty="0" err="1"/>
              <a:t>Строка.НомерСтроки</a:t>
            </a:r>
            <a:r>
              <a:rPr lang="ru-RU" dirty="0"/>
              <a:t>, </a:t>
            </a:r>
            <a:r>
              <a:rPr lang="ru-RU" dirty="0" err="1"/>
              <a:t>НомерДня</a:t>
            </a:r>
            <a:r>
              <a:rPr lang="ru-RU" dirty="0"/>
              <a:t>);</a:t>
            </a:r>
          </a:p>
          <a:p>
            <a:r>
              <a:rPr lang="ru-RU" dirty="0"/>
              <a:t>					</a:t>
            </a:r>
            <a:r>
              <a:rPr lang="ru-RU" dirty="0" err="1"/>
              <a:t>Сообщение.Сообщить</a:t>
            </a:r>
            <a:r>
              <a:rPr lang="ru-RU" dirty="0"/>
              <a:t>();</a:t>
            </a:r>
          </a:p>
          <a:p>
            <a:r>
              <a:rPr lang="ru-RU" dirty="0"/>
              <a:t>					Продолжить;</a:t>
            </a:r>
          </a:p>
          <a:p>
            <a:r>
              <a:rPr lang="ru-RU" dirty="0"/>
              <a:t>					Отказ = Истина;</a:t>
            </a:r>
          </a:p>
          <a:p>
            <a:r>
              <a:rPr lang="ru-RU" dirty="0"/>
              <a:t>				</a:t>
            </a:r>
            <a:r>
              <a:rPr lang="ru-RU" dirty="0" err="1"/>
              <a:t>КонецПопытки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</a:p>
          <a:p>
            <a:r>
              <a:rPr lang="ru-RU" dirty="0"/>
              <a:t>				Движение = </a:t>
            </a:r>
            <a:r>
              <a:rPr lang="ru-RU" dirty="0" err="1"/>
              <a:t>Движения.ДанныеТабеля.Добавить</a:t>
            </a:r>
            <a:r>
              <a:rPr lang="ru-RU" dirty="0"/>
              <a:t>();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Движение.Период</a:t>
            </a:r>
            <a:r>
              <a:rPr lang="ru-RU" dirty="0"/>
              <a:t> = Период;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Движение.Сотрудник</a:t>
            </a:r>
            <a:r>
              <a:rPr lang="ru-RU" dirty="0"/>
              <a:t> = </a:t>
            </a:r>
            <a:r>
              <a:rPr lang="ru-RU" dirty="0" err="1"/>
              <a:t>Строка.Сотрудник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Движение.Подразделение</a:t>
            </a:r>
            <a:r>
              <a:rPr lang="ru-RU" dirty="0"/>
              <a:t> = Подразделение;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Движение.ВидВремени</a:t>
            </a:r>
            <a:r>
              <a:rPr lang="ru-RU" dirty="0"/>
              <a:t> = </a:t>
            </a:r>
            <a:r>
              <a:rPr lang="ru-RU" dirty="0" err="1"/>
              <a:t>ВидВремени</a:t>
            </a:r>
            <a:r>
              <a:rPr lang="ru-RU" dirty="0"/>
              <a:t>;</a:t>
            </a:r>
          </a:p>
          <a:p>
            <a:r>
              <a:rPr lang="ru-RU" dirty="0"/>
              <a:t>				</a:t>
            </a:r>
            <a:r>
              <a:rPr lang="ru-RU" dirty="0" err="1"/>
              <a:t>Движение.Часов</a:t>
            </a:r>
            <a:r>
              <a:rPr lang="ru-RU" dirty="0"/>
              <a:t> = Часов;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289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ЗаполнитьГрафик</a:t>
            </a:r>
            <a:r>
              <a:rPr lang="ru-RU" dirty="0"/>
              <a:t>(</a:t>
            </a:r>
            <a:r>
              <a:rPr lang="ru-RU" dirty="0" err="1"/>
              <a:t>ДатаНачала</a:t>
            </a:r>
            <a:r>
              <a:rPr lang="ru-RU" dirty="0"/>
              <a:t>, </a:t>
            </a:r>
            <a:r>
              <a:rPr lang="ru-RU" dirty="0" err="1"/>
              <a:t>ДатаОкончания</a:t>
            </a:r>
            <a:r>
              <a:rPr lang="ru-RU" dirty="0"/>
              <a:t>, </a:t>
            </a:r>
            <a:r>
              <a:rPr lang="ru-RU" dirty="0" err="1"/>
              <a:t>ВыходныеДни</a:t>
            </a:r>
            <a:r>
              <a:rPr lang="ru-RU" dirty="0"/>
              <a:t>, </a:t>
            </a:r>
            <a:r>
              <a:rPr lang="ru-RU" dirty="0" err="1"/>
              <a:t>ГрафикРаботы</a:t>
            </a:r>
            <a:r>
              <a:rPr lang="ru-RU" dirty="0"/>
              <a:t>) Экспорт 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Набор = </a:t>
            </a:r>
            <a:r>
              <a:rPr lang="ru-RU" dirty="0" err="1"/>
              <a:t>РегистрыСведений.ГрафикиРаботы.СоздатьНаборЗаписей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Набор.Отбор.ГрафикРаботы.Установить</a:t>
            </a:r>
            <a:r>
              <a:rPr lang="ru-RU" dirty="0"/>
              <a:t>(</a:t>
            </a:r>
            <a:r>
              <a:rPr lang="ru-RU" dirty="0" err="1"/>
              <a:t>ГрафикРаботы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ЧислоСекундВСутках</a:t>
            </a:r>
            <a:r>
              <a:rPr lang="ru-RU" dirty="0"/>
              <a:t> = 86400;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Дат = </a:t>
            </a:r>
            <a:r>
              <a:rPr lang="ru-RU" dirty="0" err="1"/>
              <a:t>ДатаНачала</a:t>
            </a:r>
            <a:r>
              <a:rPr lang="ru-RU" dirty="0"/>
              <a:t>;	</a:t>
            </a:r>
          </a:p>
          <a:p>
            <a:r>
              <a:rPr lang="ru-RU" dirty="0"/>
              <a:t>	Пока Дат &lt;= </a:t>
            </a:r>
            <a:r>
              <a:rPr lang="ru-RU" dirty="0" err="1"/>
              <a:t>ДатаОкончания</a:t>
            </a:r>
            <a:r>
              <a:rPr lang="ru-RU" dirty="0"/>
              <a:t> Цикл</a:t>
            </a:r>
          </a:p>
          <a:p>
            <a:r>
              <a:rPr lang="ru-RU" dirty="0"/>
              <a:t>		Запись = </a:t>
            </a:r>
            <a:r>
              <a:rPr lang="ru-RU" dirty="0" err="1"/>
              <a:t>Набор.Добавить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Запись.ГрафикРаботы</a:t>
            </a:r>
            <a:r>
              <a:rPr lang="ru-RU" dirty="0"/>
              <a:t> = </a:t>
            </a:r>
            <a:r>
              <a:rPr lang="ru-RU" dirty="0" err="1"/>
              <a:t>ГрафикРаботы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Запись.Дата</a:t>
            </a:r>
            <a:r>
              <a:rPr lang="ru-RU" dirty="0"/>
              <a:t> = Дат;</a:t>
            </a:r>
          </a:p>
          <a:p>
            <a:r>
              <a:rPr lang="ru-RU" dirty="0"/>
              <a:t>		Если Найти(</a:t>
            </a:r>
            <a:r>
              <a:rPr lang="ru-RU" dirty="0" err="1"/>
              <a:t>ВыходныеДни</a:t>
            </a:r>
            <a:r>
              <a:rPr lang="ru-RU" dirty="0"/>
              <a:t>, Строка(</a:t>
            </a:r>
            <a:r>
              <a:rPr lang="ru-RU" dirty="0" err="1"/>
              <a:t>ДеньНедели</a:t>
            </a:r>
            <a:r>
              <a:rPr lang="ru-RU" dirty="0"/>
              <a:t>(Дат))) Тогда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0;</a:t>
            </a:r>
          </a:p>
          <a:p>
            <a:r>
              <a:rPr lang="ru-RU" dirty="0"/>
              <a:t>		Иначе	          </a:t>
            </a:r>
          </a:p>
          <a:p>
            <a:r>
              <a:rPr lang="ru-RU" dirty="0"/>
              <a:t>			</a:t>
            </a:r>
            <a:r>
              <a:rPr lang="ru-RU" dirty="0" err="1"/>
              <a:t>Запись.Значение</a:t>
            </a:r>
            <a:r>
              <a:rPr lang="ru-RU" dirty="0"/>
              <a:t> = 8;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</a:t>
            </a:r>
          </a:p>
          <a:p>
            <a:r>
              <a:rPr lang="ru-RU" dirty="0"/>
              <a:t>		Дат = Дат + </a:t>
            </a:r>
            <a:r>
              <a:rPr lang="ru-RU" dirty="0" err="1"/>
              <a:t>ЧислоСекундВСутках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</a:t>
            </a:r>
          </a:p>
          <a:p>
            <a:r>
              <a:rPr lang="ru-RU" dirty="0"/>
              <a:t>	</a:t>
            </a:r>
            <a:r>
              <a:rPr lang="ru-RU" dirty="0" err="1"/>
              <a:t>Набор.Записать</a:t>
            </a:r>
            <a:r>
              <a:rPr lang="ru-RU" dirty="0"/>
              <a:t>();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0759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ПериодРегистрации</a:t>
            </a:r>
            <a:r>
              <a:rPr lang="ru-RU" dirty="0"/>
              <a:t> = </a:t>
            </a:r>
            <a:r>
              <a:rPr lang="ru-RU" dirty="0" err="1"/>
              <a:t>НачалоМесяца</a:t>
            </a:r>
            <a:r>
              <a:rPr lang="ru-RU" dirty="0"/>
              <a:t>(Дата);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БазовыйПериодНачало</a:t>
            </a:r>
            <a:r>
              <a:rPr lang="ru-RU" dirty="0"/>
              <a:t> = </a:t>
            </a:r>
            <a:r>
              <a:rPr lang="ru-RU" dirty="0" err="1"/>
              <a:t>ДобавитьМесяц</a:t>
            </a:r>
            <a:r>
              <a:rPr lang="ru-RU" dirty="0"/>
              <a:t>(</a:t>
            </a:r>
            <a:r>
              <a:rPr lang="ru-RU" dirty="0" err="1"/>
              <a:t>ПериодРегистрации</a:t>
            </a:r>
            <a:r>
              <a:rPr lang="ru-RU" dirty="0"/>
              <a:t>, -2);</a:t>
            </a:r>
          </a:p>
          <a:p>
            <a:r>
              <a:rPr lang="ru-RU" dirty="0"/>
              <a:t>	</a:t>
            </a:r>
            <a:r>
              <a:rPr lang="ru-RU" dirty="0" err="1"/>
              <a:t>БазовыйПериодКонец</a:t>
            </a:r>
            <a:r>
              <a:rPr lang="ru-RU" dirty="0"/>
              <a:t>  = </a:t>
            </a:r>
            <a:r>
              <a:rPr lang="ru-RU" dirty="0" err="1"/>
              <a:t>ПериодРегистрации</a:t>
            </a:r>
            <a:r>
              <a:rPr lang="ru-RU" dirty="0"/>
              <a:t> - 1;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Для Каждого Строка Из </a:t>
            </a:r>
            <a:r>
              <a:rPr lang="ru-RU" dirty="0" err="1"/>
              <a:t>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Движения.ОсновныеНачисления.Добавить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Строка);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Движение.ПериодРегистрации</a:t>
            </a:r>
            <a:r>
              <a:rPr lang="ru-RU" dirty="0"/>
              <a:t> = </a:t>
            </a:r>
            <a:r>
              <a:rPr lang="ru-RU" dirty="0" err="1"/>
              <a:t>ПериодРегистрации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Движение.ПериодДействияНачало</a:t>
            </a:r>
            <a:r>
              <a:rPr lang="ru-RU" dirty="0"/>
              <a:t> = </a:t>
            </a:r>
            <a:r>
              <a:rPr lang="ru-RU" dirty="0" err="1"/>
              <a:t>Строка.ДатаНачала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Движение.ПериодДействияКонец</a:t>
            </a:r>
            <a:r>
              <a:rPr lang="ru-RU" dirty="0"/>
              <a:t> = </a:t>
            </a:r>
            <a:r>
              <a:rPr lang="ru-RU" dirty="0" err="1"/>
              <a:t>КонецДня</a:t>
            </a:r>
            <a:r>
              <a:rPr lang="ru-RU" dirty="0"/>
              <a:t>(</a:t>
            </a:r>
            <a:r>
              <a:rPr lang="ru-RU" dirty="0" err="1"/>
              <a:t>Строка.ДатаОкончания</a:t>
            </a:r>
            <a:r>
              <a:rPr lang="ru-RU" dirty="0"/>
              <a:t>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Строка.ВидРасчета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Движение.БазовыйПериодНачало</a:t>
            </a:r>
            <a:r>
              <a:rPr lang="ru-RU" dirty="0"/>
              <a:t> = </a:t>
            </a:r>
            <a:r>
              <a:rPr lang="ru-RU" dirty="0" err="1"/>
              <a:t>БазовыйПериодНачало</a:t>
            </a:r>
            <a:r>
              <a:rPr lang="ru-RU" dirty="0"/>
              <a:t>;</a:t>
            </a:r>
          </a:p>
          <a:p>
            <a:r>
              <a:rPr lang="ru-RU" dirty="0"/>
              <a:t>			</a:t>
            </a:r>
            <a:r>
              <a:rPr lang="ru-RU" dirty="0" err="1"/>
              <a:t>Движение.БазовыйПериодКонец</a:t>
            </a:r>
            <a:r>
              <a:rPr lang="ru-RU" dirty="0"/>
              <a:t>  = </a:t>
            </a:r>
            <a:r>
              <a:rPr lang="ru-RU" dirty="0" err="1"/>
              <a:t>БазовыйПериодКонец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                                                       </a:t>
            </a:r>
          </a:p>
          <a:p>
            <a:r>
              <a:rPr lang="ru-RU" dirty="0"/>
              <a:t>	</a:t>
            </a:r>
            <a:r>
              <a:rPr lang="ru-RU" dirty="0" err="1"/>
              <a:t>Движения.Записать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ОсновныеНачисленияДанныеГрафика.Подразделение</a:t>
            </a:r>
            <a:r>
              <a:rPr lang="ru-RU" dirty="0"/>
              <a:t> КАК Подразделение,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ОсновныеНачисленияДанныеГрафика.ЗначениеПериодДействия</a:t>
            </a:r>
            <a:r>
              <a:rPr lang="ru-RU" dirty="0"/>
              <a:t>, 0)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ОсновныеНачисленияДанныеГрафика.ПериодДействияНачало</a:t>
            </a:r>
            <a:r>
              <a:rPr lang="ru-RU" dirty="0"/>
              <a:t> КАК </a:t>
            </a:r>
            <a:r>
              <a:rPr lang="ru-RU" dirty="0" err="1"/>
              <a:t>ПериодДействияНачало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ОсновныеНачисленияДанныеГрафика.ПериодДействияКонец</a:t>
            </a:r>
            <a:r>
              <a:rPr lang="ru-RU" dirty="0"/>
              <a:t> КАК </a:t>
            </a:r>
            <a:r>
              <a:rPr lang="ru-RU" dirty="0" err="1"/>
              <a:t>ПериодДействияКонец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ОсновныеНачисленияДанныеГрафика.ВидРасчета</a:t>
            </a:r>
            <a:r>
              <a:rPr lang="ru-RU" dirty="0"/>
              <a:t> КАК </a:t>
            </a:r>
            <a:r>
              <a:rPr lang="ru-RU" dirty="0" err="1"/>
              <a:t>ВидРасчета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ОсновныеНачисленияДанныеГрафика.ЗначениеБазовыйПериод</a:t>
            </a:r>
            <a:r>
              <a:rPr lang="ru-RU" dirty="0"/>
              <a:t>, 0)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РегистрРасчета.ОсновныеНачисления.ДанныеГрафика</a:t>
            </a:r>
            <a:r>
              <a:rPr lang="ru-RU" dirty="0"/>
              <a:t>(</a:t>
            </a:r>
          </a:p>
          <a:p>
            <a:r>
              <a:rPr lang="ru-RU" dirty="0"/>
              <a:t>		|			Регистратор = &amp;Ссылка</a:t>
            </a:r>
          </a:p>
          <a:p>
            <a:r>
              <a:rPr lang="ru-RU" dirty="0"/>
              <a:t>		|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</a:t>
            </a:r>
            <a:r>
              <a:rPr lang="ru-RU" dirty="0"/>
              <a:t>)) КАК </a:t>
            </a:r>
            <a:r>
              <a:rPr lang="ru-RU" dirty="0" err="1"/>
              <a:t>ОсновныеНачисленияДанныеГрафика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Сотрудник,</a:t>
            </a:r>
          </a:p>
          <a:p>
            <a:r>
              <a:rPr lang="ru-RU" dirty="0"/>
              <a:t>		|	Подразделение</a:t>
            </a:r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Справочник.ВидыВремени.Явка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СУММА(ЕСТЬNULL(</a:t>
            </a:r>
            <a:r>
              <a:rPr lang="ru-RU" dirty="0" err="1"/>
              <a:t>ДанныеТабеля.Часов</a:t>
            </a:r>
            <a:r>
              <a:rPr lang="ru-RU" dirty="0"/>
              <a:t>, 0)) КАК </a:t>
            </a:r>
            <a:r>
              <a:rPr lang="ru-RU" dirty="0" err="1"/>
              <a:t>ОтработаноЧасов</a:t>
            </a:r>
            <a:endParaRPr lang="ru-RU" dirty="0"/>
          </a:p>
          <a:p>
            <a:r>
              <a:rPr lang="ru-RU" dirty="0"/>
              <a:t>		|ПОМЕСТИТЬ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РегистрНакопления.ДанныеТабеля</a:t>
            </a:r>
            <a:r>
              <a:rPr lang="ru-RU" dirty="0"/>
              <a:t> КАК </a:t>
            </a:r>
            <a:r>
              <a:rPr lang="ru-RU" dirty="0" err="1"/>
              <a:t>ДанныеТабеля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ДанныеТабеля.Сотрудник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ДанныеТабеля.Подразделение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втДанныеГрафика.ПериодДействияНачало</a:t>
            </a:r>
            <a:r>
              <a:rPr lang="ru-RU" dirty="0"/>
              <a:t> &lt;=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втДанныеГрафика.ПериодДействияКонец</a:t>
            </a:r>
            <a:r>
              <a:rPr lang="ru-RU" dirty="0"/>
              <a:t> &gt;= </a:t>
            </a:r>
            <a:r>
              <a:rPr lang="ru-RU" dirty="0" err="1"/>
              <a:t>ДанныеТабеля.Период</a:t>
            </a:r>
            <a:endParaRPr lang="ru-RU" dirty="0"/>
          </a:p>
          <a:p>
            <a:r>
              <a:rPr lang="ru-RU" dirty="0"/>
              <a:t>		|			И (</a:t>
            </a:r>
            <a:r>
              <a:rPr lang="ru-RU" dirty="0" err="1"/>
              <a:t>ДанныеТабеля.Активность</a:t>
            </a:r>
            <a:r>
              <a:rPr lang="ru-RU" dirty="0"/>
              <a:t>)</a:t>
            </a:r>
          </a:p>
          <a:p>
            <a:r>
              <a:rPr lang="ru-RU" dirty="0"/>
              <a:t>		|			И (</a:t>
            </a:r>
            <a:r>
              <a:rPr lang="ru-RU" dirty="0" err="1"/>
              <a:t>ДанныеТабеля.ВидВремени</a:t>
            </a:r>
            <a:r>
              <a:rPr lang="ru-RU" dirty="0"/>
              <a:t> = ЗНАЧЕНИЕ(</a:t>
            </a:r>
            <a:r>
              <a:rPr lang="ru-RU" dirty="0" err="1"/>
              <a:t>Справочник.ВидыВремени.Командировка</a:t>
            </a:r>
            <a:r>
              <a:rPr lang="ru-RU" dirty="0"/>
              <a:t>))</a:t>
            </a:r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endParaRPr lang="ru-RU" dirty="0"/>
          </a:p>
          <a:p>
            <a:r>
              <a:rPr lang="ru-RU" dirty="0"/>
              <a:t>		|</a:t>
            </a:r>
          </a:p>
          <a:p>
            <a:r>
              <a:rPr lang="ru-RU" dirty="0"/>
              <a:t>		|ИНДЕКСИРОВАТЬ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НомерСтроки</a:t>
            </a:r>
            <a:endParaRPr lang="ru-RU" dirty="0"/>
          </a:p>
          <a:p>
            <a:r>
              <a:rPr lang="ru-RU" dirty="0"/>
              <a:t>		|;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|////////////////////////////////////////////////////////////////////////////////</a:t>
            </a:r>
          </a:p>
          <a:p>
            <a:r>
              <a:rPr lang="ru-RU" dirty="0"/>
              <a:t>		|ВЫБРАТЬ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КАК </a:t>
            </a:r>
            <a:r>
              <a:rPr lang="ru-RU" dirty="0" err="1"/>
              <a:t>НомерСтроки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втДанныеГрафика.НормаЧасов</a:t>
            </a:r>
            <a:r>
              <a:rPr lang="ru-RU" dirty="0"/>
              <a:t> КАК </a:t>
            </a:r>
            <a:r>
              <a:rPr lang="ru-RU" dirty="0" err="1"/>
              <a:t>НормаЧасов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СведенияОСотрудникахСрезПоследних.Оклад</a:t>
            </a:r>
            <a:r>
              <a:rPr lang="ru-RU" dirty="0"/>
              <a:t>, 0) КАК Оклад,</a:t>
            </a:r>
          </a:p>
          <a:p>
            <a:r>
              <a:rPr lang="ru-RU" dirty="0"/>
              <a:t>		|	ВЫБОР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ВидыРасчетаЯвки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втДанныеЯвки.ОтработаноЧасов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	КОГДА </a:t>
            </a:r>
            <a:r>
              <a:rPr lang="ru-RU" dirty="0" err="1"/>
              <a:t>втДанныеГрафика.ВидРасчета</a:t>
            </a:r>
            <a:r>
              <a:rPr lang="ru-RU" dirty="0"/>
              <a:t> В (&amp;</a:t>
            </a:r>
            <a:r>
              <a:rPr lang="ru-RU" dirty="0" err="1"/>
              <a:t>ВидыРасчетаКомандировки</a:t>
            </a:r>
            <a:r>
              <a:rPr lang="ru-RU" dirty="0"/>
              <a:t>)</a:t>
            </a:r>
          </a:p>
          <a:p>
            <a:r>
              <a:rPr lang="ru-RU" dirty="0"/>
              <a:t>		|			ТОГДА ЕСТЬNULL(</a:t>
            </a:r>
            <a:r>
              <a:rPr lang="ru-RU" dirty="0" err="1"/>
              <a:t>втДанныеКомандировки.ОтработаноЧасов</a:t>
            </a:r>
            <a:r>
              <a:rPr lang="ru-RU" dirty="0"/>
              <a:t>, 0)</a:t>
            </a:r>
          </a:p>
          <a:p>
            <a:r>
              <a:rPr lang="ru-RU" dirty="0"/>
              <a:t>		|	КОНЕЦ КАК </a:t>
            </a:r>
            <a:r>
              <a:rPr lang="ru-RU" dirty="0" err="1"/>
              <a:t>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|	ЕСТЬNULL(</a:t>
            </a:r>
            <a:r>
              <a:rPr lang="ru-RU" dirty="0" err="1"/>
              <a:t>ОсновныеНачисленияБазаОсновныеНачисления.РезультатБаза</a:t>
            </a:r>
            <a:r>
              <a:rPr lang="ru-RU" dirty="0"/>
              <a:t>, 0) КАК </a:t>
            </a:r>
            <a:r>
              <a:rPr lang="ru-RU" dirty="0" err="1"/>
              <a:t>БазаНачислений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втДанныеГрафика.БазаРабочихЧасов</a:t>
            </a:r>
            <a:r>
              <a:rPr lang="ru-RU" dirty="0"/>
              <a:t> КАК </a:t>
            </a:r>
            <a:r>
              <a:rPr lang="ru-RU" dirty="0" err="1"/>
              <a:t>БазаРабочихЧасов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РегистрСведений.СведенияОСотрудниках.СрезПоследних</a:t>
            </a:r>
            <a:r>
              <a:rPr lang="ru-RU" dirty="0"/>
              <a:t>(</a:t>
            </a:r>
          </a:p>
          <a:p>
            <a:r>
              <a:rPr lang="ru-RU" dirty="0"/>
              <a:t>		|				&amp;</a:t>
            </a:r>
            <a:r>
              <a:rPr lang="ru-RU" dirty="0" err="1"/>
              <a:t>ПериодРегистрации</a:t>
            </a:r>
            <a:r>
              <a:rPr lang="ru-RU" dirty="0"/>
              <a:t>,</a:t>
            </a:r>
          </a:p>
          <a:p>
            <a:r>
              <a:rPr lang="ru-RU" dirty="0"/>
              <a:t>		|				(Сотрудник, Подразделение) В</a:t>
            </a:r>
          </a:p>
          <a:p>
            <a:r>
              <a:rPr lang="ru-RU" dirty="0"/>
              <a:t>		|					(ВЫБРАТЬ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втДанныеГрафика.Сотрудник</a:t>
            </a:r>
            <a:r>
              <a:rPr lang="ru-RU" dirty="0"/>
              <a:t> КАК Сотрудник,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КАК Подразделение</a:t>
            </a:r>
          </a:p>
          <a:p>
            <a:r>
              <a:rPr lang="ru-RU" dirty="0"/>
              <a:t>		|					ИЗ</a:t>
            </a:r>
          </a:p>
          <a:p>
            <a:r>
              <a:rPr lang="ru-RU" dirty="0"/>
              <a:t>		|						</a:t>
            </a:r>
            <a:r>
              <a:rPr lang="ru-RU" dirty="0" err="1"/>
              <a:t>втДанныеГрафика</a:t>
            </a:r>
            <a:r>
              <a:rPr lang="ru-RU" dirty="0"/>
              <a:t> КАК </a:t>
            </a:r>
            <a:r>
              <a:rPr lang="ru-RU" dirty="0" err="1"/>
              <a:t>втДанныеГрафика</a:t>
            </a:r>
            <a:r>
              <a:rPr lang="ru-RU" dirty="0"/>
              <a:t>)) КАК </a:t>
            </a:r>
            <a:r>
              <a:rPr lang="ru-RU" dirty="0" err="1"/>
              <a:t>СведенияОСотрудникахСрезПоследних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втДанныеГрафика.Сотрудник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СведенияОСотрудникахСрезПоследних.Сотрудник</a:t>
            </a:r>
            <a:endParaRPr lang="ru-RU" dirty="0"/>
          </a:p>
          <a:p>
            <a:r>
              <a:rPr lang="ru-RU" dirty="0"/>
              <a:t>		|			И </a:t>
            </a:r>
            <a:r>
              <a:rPr lang="ru-RU" dirty="0" err="1"/>
              <a:t>втДанныеГрафика.Подразделение</a:t>
            </a:r>
            <a:r>
              <a:rPr lang="ru-RU" dirty="0"/>
              <a:t> = </a:t>
            </a:r>
            <a:r>
              <a:rPr lang="ru-RU" dirty="0" err="1"/>
              <a:t>СведенияОСотрудникахСрезПоследних.Подразделение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втДанныеЯвки</a:t>
            </a:r>
            <a:r>
              <a:rPr lang="ru-RU" dirty="0"/>
              <a:t> КАК </a:t>
            </a:r>
            <a:r>
              <a:rPr lang="ru-RU" dirty="0" err="1"/>
              <a:t>втДанныеЯвки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втДанныеЯвки.НомерСтроки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втДанныеКомандировки</a:t>
            </a:r>
            <a:r>
              <a:rPr lang="ru-RU" dirty="0"/>
              <a:t> КАК </a:t>
            </a:r>
            <a:r>
              <a:rPr lang="ru-RU" dirty="0" err="1"/>
              <a:t>втДанныеКомандировки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втДанныеКомандировки.НомерСтроки</a:t>
            </a:r>
            <a:endParaRPr lang="ru-RU" dirty="0"/>
          </a:p>
          <a:p>
            <a:r>
              <a:rPr lang="ru-RU" dirty="0"/>
              <a:t>		|		ЛЕВОЕ СОЕДИНЕНИЕ </a:t>
            </a:r>
            <a:r>
              <a:rPr lang="ru-RU" dirty="0" err="1"/>
              <a:t>РегистрРасчета.ОсновныеНачисления.БазаОсновныеНачисления</a:t>
            </a:r>
            <a:r>
              <a:rPr lang="ru-RU" dirty="0"/>
              <a:t>(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&amp;Измерения,</a:t>
            </a:r>
          </a:p>
          <a:p>
            <a:r>
              <a:rPr lang="ru-RU" dirty="0"/>
              <a:t>		|				,</a:t>
            </a:r>
          </a:p>
          <a:p>
            <a:r>
              <a:rPr lang="ru-RU" dirty="0"/>
              <a:t>		|				Регистратор = &amp;Ссылка</a:t>
            </a:r>
          </a:p>
          <a:p>
            <a:r>
              <a:rPr lang="ru-RU" dirty="0"/>
              <a:t>		|					И </a:t>
            </a:r>
            <a:r>
              <a:rPr lang="ru-RU" dirty="0" err="1"/>
              <a:t>ВидРасчета</a:t>
            </a:r>
            <a:r>
              <a:rPr lang="ru-RU" dirty="0"/>
              <a:t> В (&amp;</a:t>
            </a:r>
            <a:r>
              <a:rPr lang="ru-RU" dirty="0" err="1"/>
              <a:t>ВидыРасчетаБаза</a:t>
            </a:r>
            <a:r>
              <a:rPr lang="ru-RU" dirty="0"/>
              <a:t>)) КАК </a:t>
            </a:r>
            <a:r>
              <a:rPr lang="ru-RU" dirty="0" err="1"/>
              <a:t>ОсновныеНачисленияБазаОсновныеНачисления</a:t>
            </a:r>
            <a:endParaRPr lang="ru-RU" dirty="0"/>
          </a:p>
          <a:p>
            <a:r>
              <a:rPr lang="ru-RU" dirty="0"/>
              <a:t>		|		ПО </a:t>
            </a:r>
            <a:r>
              <a:rPr lang="ru-RU" dirty="0" err="1"/>
              <a:t>втДанныеГрафика.НомерСтроки</a:t>
            </a:r>
            <a:r>
              <a:rPr lang="ru-RU" dirty="0"/>
              <a:t> = </a:t>
            </a:r>
            <a:r>
              <a:rPr lang="ru-RU" dirty="0" err="1"/>
              <a:t>ОсновныеНачисленияБазаОсновныеНачисления.НомерСтроки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ВидыРасчетаЯвки.Добавить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ВидыРасчетаЯвки</a:t>
            </a:r>
            <a:r>
              <a:rPr lang="ru-RU" dirty="0"/>
              <a:t>", </a:t>
            </a:r>
            <a:r>
              <a:rPr lang="ru-RU" dirty="0" err="1"/>
              <a:t>ВидыРасчетаЯвки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</a:t>
            </a:r>
            <a:r>
              <a:rPr lang="ru-RU" dirty="0"/>
              <a:t>", </a:t>
            </a:r>
            <a:r>
              <a:rPr lang="ru-RU" dirty="0" err="1"/>
              <a:t>ВидыРасчета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ВидыРасчетаБаза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ВидыРасчетаБаза.Добавить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ВидыРасчетаБаза</a:t>
            </a:r>
            <a:r>
              <a:rPr lang="ru-RU" dirty="0"/>
              <a:t>", </a:t>
            </a:r>
            <a:r>
              <a:rPr lang="ru-RU" dirty="0" err="1"/>
              <a:t>ВидыРасчетаБаза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</a:t>
            </a:r>
            <a:r>
              <a:rPr lang="ru-RU" dirty="0"/>
              <a:t>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ВидыРасчетаКомандировки.Добавить</a:t>
            </a:r>
            <a:r>
              <a:rPr lang="ru-RU" dirty="0"/>
              <a:t>(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ВидыРасчетаКомандировки</a:t>
            </a:r>
            <a:r>
              <a:rPr lang="ru-RU" dirty="0"/>
              <a:t>", </a:t>
            </a:r>
            <a:r>
              <a:rPr lang="ru-RU" dirty="0" err="1"/>
              <a:t>ВидыРасчетаКомандировки</a:t>
            </a:r>
            <a:r>
              <a:rPr lang="ru-RU" dirty="0"/>
              <a:t>);	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Измерения = Новый Массив;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("Сотрудник");</a:t>
            </a:r>
          </a:p>
          <a:p>
            <a:r>
              <a:rPr lang="ru-RU" dirty="0"/>
              <a:t>	</a:t>
            </a:r>
            <a:r>
              <a:rPr lang="ru-RU" dirty="0" err="1"/>
              <a:t>Измерения.Добавить</a:t>
            </a:r>
            <a:r>
              <a:rPr lang="ru-RU" dirty="0"/>
              <a:t>("Подразделение");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("Измерения", Измерения);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</a:t>
            </a:r>
            <a:r>
              <a:rPr lang="ru-RU" dirty="0" err="1"/>
              <a:t>ПериодРегистрации</a:t>
            </a:r>
            <a:r>
              <a:rPr lang="ru-RU" dirty="0"/>
              <a:t>", </a:t>
            </a:r>
            <a:r>
              <a:rPr lang="ru-RU" dirty="0" err="1"/>
              <a:t>ПериодРегистрации</a:t>
            </a:r>
            <a:r>
              <a:rPr lang="ru-RU" dirty="0"/>
              <a:t>);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Для Каждого Движение Из </a:t>
            </a:r>
            <a:r>
              <a:rPr lang="ru-RU" dirty="0" err="1"/>
              <a:t>Движения.ОсновныеНачисления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ВидыРасчета.Найти</a:t>
            </a:r>
            <a:r>
              <a:rPr lang="ru-RU" dirty="0"/>
              <a:t>(</a:t>
            </a:r>
            <a:r>
              <a:rPr lang="ru-RU" dirty="0" err="1"/>
              <a:t>Движение.ВидРасчета</a:t>
            </a:r>
            <a:r>
              <a:rPr lang="ru-RU" dirty="0"/>
              <a:t>) = </a:t>
            </a:r>
            <a:r>
              <a:rPr lang="ru-RU" dirty="0" err="1"/>
              <a:t>Неопределено</a:t>
            </a:r>
            <a:r>
              <a:rPr lang="ru-RU" dirty="0"/>
              <a:t> Тогда</a:t>
            </a:r>
          </a:p>
          <a:p>
            <a:r>
              <a:rPr lang="ru-RU" dirty="0"/>
              <a:t>			Продолжить;			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    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Выборка.Сбросить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Выборка.НайтиСледующий</a:t>
            </a:r>
            <a:r>
              <a:rPr lang="ru-RU" dirty="0"/>
              <a:t>(</a:t>
            </a:r>
            <a:r>
              <a:rPr lang="ru-RU" dirty="0" err="1"/>
              <a:t>Движение.НомерСтроки</a:t>
            </a:r>
            <a:r>
              <a:rPr lang="ru-RU" dirty="0"/>
              <a:t>, "</a:t>
            </a:r>
            <a:r>
              <a:rPr lang="ru-RU" dirty="0" err="1"/>
              <a:t>НомерСтроки</a:t>
            </a:r>
            <a:r>
              <a:rPr lang="ru-RU" dirty="0"/>
              <a:t>");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Если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ПланыВидовРасчета.ОсновныеНачисления.Оклад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Выборка.НормаЧасов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Выборка.Оклад</a:t>
            </a:r>
            <a:r>
              <a:rPr lang="ru-RU" dirty="0"/>
              <a:t> / </a:t>
            </a:r>
            <a:r>
              <a:rPr lang="ru-RU" dirty="0" err="1"/>
              <a:t>Выборка.НормаЧасов</a:t>
            </a:r>
            <a:r>
              <a:rPr lang="ru-RU" dirty="0"/>
              <a:t> * </a:t>
            </a:r>
            <a:r>
              <a:rPr lang="ru-RU" dirty="0" err="1"/>
              <a:t>Выборка.ОтработаноЧасов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"Оклад, </a:t>
            </a:r>
            <a:r>
              <a:rPr lang="ru-RU" dirty="0" err="1"/>
              <a:t>НормаЧасов</a:t>
            </a:r>
            <a:r>
              <a:rPr lang="ru-RU" dirty="0"/>
              <a:t>, </a:t>
            </a:r>
            <a:r>
              <a:rPr lang="ru-RU" dirty="0" err="1"/>
              <a:t>ОтработаноЧасов</a:t>
            </a:r>
            <a:r>
              <a:rPr lang="ru-RU" dirty="0"/>
              <a:t>");								  	</a:t>
            </a:r>
          </a:p>
          <a:p>
            <a:r>
              <a:rPr lang="ru-RU" dirty="0"/>
              <a:t>		</a:t>
            </a:r>
            <a:r>
              <a:rPr lang="ru-RU" dirty="0" err="1"/>
              <a:t>ИначеЕсли</a:t>
            </a:r>
            <a:r>
              <a:rPr lang="ru-RU" dirty="0"/>
              <a:t> </a:t>
            </a:r>
            <a:r>
              <a:rPr lang="ru-RU" dirty="0" err="1"/>
              <a:t>Движение.ВидРасчета</a:t>
            </a:r>
            <a:r>
              <a:rPr lang="ru-RU" dirty="0"/>
              <a:t> = </a:t>
            </a:r>
            <a:r>
              <a:rPr lang="ru-RU" dirty="0" err="1"/>
              <a:t>ПланыВидовРасчета.ОсновныеНачисления.Командировка</a:t>
            </a:r>
            <a:r>
              <a:rPr lang="ru-RU" dirty="0"/>
              <a:t> Тогда</a:t>
            </a:r>
          </a:p>
          <a:p>
            <a:r>
              <a:rPr lang="ru-RU" dirty="0"/>
              <a:t>			</a:t>
            </a:r>
            <a:r>
              <a:rPr lang="ru-RU" dirty="0" err="1"/>
              <a:t>Движение.Результат</a:t>
            </a:r>
            <a:r>
              <a:rPr lang="ru-RU" dirty="0"/>
              <a:t> = ?(</a:t>
            </a:r>
            <a:r>
              <a:rPr lang="ru-RU" dirty="0" err="1"/>
              <a:t>Выборка.БазаРабочихЧасов</a:t>
            </a:r>
            <a:r>
              <a:rPr lang="ru-RU" dirty="0"/>
              <a:t> &lt;&gt; 0,</a:t>
            </a:r>
          </a:p>
          <a:p>
            <a:r>
              <a:rPr lang="ru-RU" dirty="0"/>
              <a:t>								   </a:t>
            </a:r>
            <a:r>
              <a:rPr lang="ru-RU" dirty="0" err="1"/>
              <a:t>Выборка.ОтработаноЧасов</a:t>
            </a:r>
            <a:r>
              <a:rPr lang="ru-RU" dirty="0"/>
              <a:t> * </a:t>
            </a:r>
            <a:r>
              <a:rPr lang="ru-RU" dirty="0" err="1"/>
              <a:t>Выборка.БазаНачислений</a:t>
            </a:r>
            <a:r>
              <a:rPr lang="ru-RU" dirty="0"/>
              <a:t> / </a:t>
            </a:r>
            <a:r>
              <a:rPr lang="ru-RU" dirty="0" err="1"/>
              <a:t>Выборка.БазаРабочихЧасов</a:t>
            </a:r>
            <a:r>
              <a:rPr lang="ru-RU" dirty="0"/>
              <a:t>,</a:t>
            </a:r>
          </a:p>
          <a:p>
            <a:r>
              <a:rPr lang="ru-RU" dirty="0"/>
              <a:t>								   0);</a:t>
            </a:r>
          </a:p>
          <a:p>
            <a:r>
              <a:rPr lang="ru-RU" dirty="0"/>
              <a:t>			</a:t>
            </a:r>
            <a:r>
              <a:rPr lang="ru-RU" dirty="0" err="1"/>
              <a:t>ЗаполнитьЗначенияСвойств</a:t>
            </a:r>
            <a:r>
              <a:rPr lang="ru-RU" dirty="0"/>
              <a:t>(Движение, Выборка, "</a:t>
            </a:r>
            <a:r>
              <a:rPr lang="ru-RU" dirty="0" err="1"/>
              <a:t>ОтработаноЧасов</a:t>
            </a:r>
            <a:r>
              <a:rPr lang="ru-RU" dirty="0"/>
              <a:t>, </a:t>
            </a:r>
            <a:r>
              <a:rPr lang="ru-RU" dirty="0" err="1"/>
              <a:t>БазаНачислений</a:t>
            </a:r>
            <a:r>
              <a:rPr lang="ru-RU" dirty="0"/>
              <a:t>, </a:t>
            </a:r>
            <a:r>
              <a:rPr lang="ru-RU" dirty="0" err="1"/>
              <a:t>БазаРабочихЧасов</a:t>
            </a:r>
            <a:r>
              <a:rPr lang="ru-RU" dirty="0"/>
              <a:t>");								   </a:t>
            </a:r>
          </a:p>
          <a:p>
            <a:r>
              <a:rPr lang="ru-RU" dirty="0"/>
              <a:t>	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Движения.ОсновныеНачисления.Записать</a:t>
            </a:r>
            <a:r>
              <a:rPr lang="ru-RU" dirty="0"/>
              <a:t>(, Истина);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598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337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СписокВыборЗначения</a:t>
            </a:r>
            <a:r>
              <a:rPr lang="ru-RU" dirty="0"/>
              <a:t>(Элемент, Значение,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нажатии </a:t>
            </a:r>
            <a:r>
              <a:rPr lang="ru-RU" dirty="0" err="1"/>
              <a:t>Enter</a:t>
            </a:r>
            <a:r>
              <a:rPr lang="ru-RU" dirty="0"/>
              <a:t>, двойном щелчке мыши или нажатию кнопки "Выбрать"</a:t>
            </a:r>
          </a:p>
          <a:p>
            <a:r>
              <a:rPr lang="ru-RU" dirty="0"/>
              <a:t>	</a:t>
            </a:r>
            <a:r>
              <a:rPr lang="ru-RU" dirty="0" err="1"/>
              <a:t>СтандартнаяОбработка</a:t>
            </a:r>
            <a:r>
              <a:rPr lang="ru-RU" dirty="0"/>
              <a:t> = Ложь;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(Значение);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ОтобранныеТоварыПеретаскивание</a:t>
            </a:r>
            <a:r>
              <a:rPr lang="ru-RU" dirty="0"/>
              <a:t>(Элемент, </a:t>
            </a:r>
            <a:r>
              <a:rPr lang="ru-RU" dirty="0" err="1"/>
              <a:t>ПараметрыПеретаскивания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, Строка, Поле)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Добавление номенклатуры при перетаскивании мышью</a:t>
            </a:r>
          </a:p>
          <a:p>
            <a:r>
              <a:rPr lang="ru-RU" dirty="0"/>
              <a:t>	Для Каждого Номенклатура из </a:t>
            </a:r>
            <a:r>
              <a:rPr lang="ru-RU" dirty="0" err="1"/>
              <a:t>ПараметрыПеретаскивания.Значение</a:t>
            </a:r>
            <a:r>
              <a:rPr lang="ru-RU" dirty="0"/>
              <a:t> Цикл</a:t>
            </a:r>
          </a:p>
          <a:p>
            <a:r>
              <a:rPr lang="ru-RU" dirty="0"/>
              <a:t>		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(Номенклатура);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ДобавитьНоменклатуруВОтобранныеТовары</a:t>
            </a:r>
            <a:r>
              <a:rPr lang="ru-RU" dirty="0"/>
              <a:t> (Номенклатура)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Если </a:t>
            </a:r>
            <a:r>
              <a:rPr lang="ru-RU" dirty="0" err="1"/>
              <a:t>Номенклатура.ЭтоГруппа</a:t>
            </a:r>
            <a:r>
              <a:rPr lang="ru-RU" dirty="0"/>
              <a:t> Тогда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Возврат;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Если выбранная номенклатура уже есть в табличной части, то количество увеличиваем на единицу, иначе добавляем новую строку</a:t>
            </a:r>
          </a:p>
          <a:p>
            <a:r>
              <a:rPr lang="ru-RU" dirty="0"/>
              <a:t>	</a:t>
            </a:r>
            <a:r>
              <a:rPr lang="ru-RU" dirty="0" err="1"/>
              <a:t>СтруктураПоиска</a:t>
            </a:r>
            <a:r>
              <a:rPr lang="ru-RU" dirty="0"/>
              <a:t> = Новый Структура ("Номенклатура", Номенклатура);</a:t>
            </a:r>
          </a:p>
          <a:p>
            <a:r>
              <a:rPr lang="ru-RU" dirty="0"/>
              <a:t>	</a:t>
            </a:r>
            <a:r>
              <a:rPr lang="ru-RU" dirty="0" err="1"/>
              <a:t>СтрокиСНоменклатурой</a:t>
            </a:r>
            <a:r>
              <a:rPr lang="ru-RU" dirty="0"/>
              <a:t> = </a:t>
            </a:r>
            <a:r>
              <a:rPr lang="ru-RU" dirty="0" err="1"/>
              <a:t>ОтобранныеТовары.НайтиСтроки</a:t>
            </a:r>
            <a:r>
              <a:rPr lang="ru-RU" dirty="0"/>
              <a:t>(</a:t>
            </a:r>
            <a:r>
              <a:rPr lang="ru-RU" dirty="0" err="1"/>
              <a:t>СтруктураПоиска</a:t>
            </a:r>
            <a:r>
              <a:rPr lang="ru-RU" dirty="0"/>
              <a:t>);</a:t>
            </a:r>
          </a:p>
          <a:p>
            <a:r>
              <a:rPr lang="ru-RU" dirty="0"/>
              <a:t>	Если </a:t>
            </a:r>
            <a:r>
              <a:rPr lang="ru-RU" dirty="0" err="1"/>
              <a:t>СтрокиСНоменклатурой.Количество</a:t>
            </a:r>
            <a:r>
              <a:rPr lang="ru-RU" dirty="0"/>
              <a:t>() &lt;&gt; 0 Тогда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</a:t>
            </a:r>
            <a:r>
              <a:rPr lang="ru-RU" dirty="0"/>
              <a:t> = </a:t>
            </a:r>
            <a:r>
              <a:rPr lang="ru-RU" dirty="0" err="1"/>
              <a:t>СтрокиСНоменклатурой</a:t>
            </a:r>
            <a:r>
              <a:rPr lang="ru-RU" dirty="0"/>
              <a:t>[0];</a:t>
            </a:r>
          </a:p>
          <a:p>
            <a:r>
              <a:rPr lang="ru-RU" dirty="0"/>
              <a:t>		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= </a:t>
            </a:r>
            <a:r>
              <a:rPr lang="ru-RU" dirty="0" err="1"/>
              <a:t>ИзменяемаяСтрока.Количество</a:t>
            </a:r>
            <a:r>
              <a:rPr lang="ru-RU" dirty="0"/>
              <a:t> + 1;</a:t>
            </a:r>
          </a:p>
          <a:p>
            <a:r>
              <a:rPr lang="ru-RU" dirty="0"/>
              <a:t>	Иначе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</a:t>
            </a:r>
            <a:r>
              <a:rPr lang="ru-RU" dirty="0"/>
              <a:t> = </a:t>
            </a:r>
            <a:r>
              <a:rPr lang="ru-RU" dirty="0" err="1"/>
              <a:t>ОтобранныеТовары.Добавить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НоваяСтрока.Номенклатура</a:t>
            </a:r>
            <a:r>
              <a:rPr lang="ru-RU" dirty="0"/>
              <a:t> = Номенклатура;</a:t>
            </a:r>
          </a:p>
          <a:p>
            <a:r>
              <a:rPr lang="ru-RU" dirty="0"/>
              <a:t>		</a:t>
            </a:r>
            <a:r>
              <a:rPr lang="ru-RU" dirty="0" err="1"/>
              <a:t>НоваяСтрока.Количество</a:t>
            </a:r>
            <a:r>
              <a:rPr lang="ru-RU" dirty="0"/>
              <a:t> = 1;		</a:t>
            </a:r>
          </a:p>
          <a:p>
            <a:r>
              <a:rPr lang="ru-RU" dirty="0"/>
              <a:t>	</a:t>
            </a:r>
            <a:r>
              <a:rPr lang="ru-RU" dirty="0" err="1"/>
              <a:t>КонецЕсли</a:t>
            </a:r>
            <a:r>
              <a:rPr lang="ru-RU" dirty="0"/>
              <a:t>;</a:t>
            </a:r>
          </a:p>
          <a:p>
            <a:r>
              <a:rPr lang="ru-RU" dirty="0"/>
              <a:t>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ЗавершитьПодбор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// Помещаем во временное хранилище данные таблицы </a:t>
            </a:r>
            <a:r>
              <a:rPr lang="ru-RU" dirty="0" err="1"/>
              <a:t>ОтобранныеТовары</a:t>
            </a:r>
            <a:r>
              <a:rPr lang="ru-RU" dirty="0"/>
              <a:t> и посылаем оповещение владельцу формы о выполнении выбора, </a:t>
            </a:r>
          </a:p>
          <a:p>
            <a:r>
              <a:rPr lang="ru-RU" dirty="0"/>
              <a:t>	// это оповещение будет обработано в процедуре </a:t>
            </a:r>
            <a:r>
              <a:rPr lang="ru-RU" dirty="0" err="1"/>
              <a:t>ОбработкаВыбора</a:t>
            </a:r>
            <a:r>
              <a:rPr lang="ru-RU" dirty="0"/>
              <a:t> табличной части модуля формы Расходной накладной</a:t>
            </a:r>
          </a:p>
          <a:p>
            <a:r>
              <a:rPr lang="ru-RU" dirty="0"/>
              <a:t>	Адрес = </a:t>
            </a:r>
            <a:r>
              <a:rPr lang="ru-RU" dirty="0" err="1"/>
              <a:t>АдресТаблицыВХранилище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  <a:r>
              <a:rPr lang="ru-RU" dirty="0" err="1"/>
              <a:t>ОповеститьОВыборе</a:t>
            </a:r>
            <a:r>
              <a:rPr lang="ru-RU" dirty="0"/>
              <a:t>(Адрес);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АдресТаблицыВХранилище</a:t>
            </a:r>
            <a:r>
              <a:rPr lang="ru-RU" dirty="0"/>
              <a:t>()</a:t>
            </a:r>
          </a:p>
          <a:p>
            <a:r>
              <a:rPr lang="ru-RU" dirty="0"/>
              <a:t>	Возврат </a:t>
            </a:r>
            <a:r>
              <a:rPr lang="ru-RU" dirty="0" err="1"/>
              <a:t>ПоместитьВоВременноеХранилище</a:t>
            </a:r>
            <a:r>
              <a:rPr lang="ru-RU" dirty="0"/>
              <a:t>(</a:t>
            </a:r>
            <a:r>
              <a:rPr lang="ru-RU" dirty="0" err="1"/>
              <a:t>ОтобранныеТовары.Выгрузить</a:t>
            </a:r>
            <a:r>
              <a:rPr lang="ru-RU" dirty="0"/>
              <a:t>(), </a:t>
            </a:r>
            <a:r>
              <a:rPr lang="ru-RU" dirty="0" err="1"/>
              <a:t>УникальныйИдентификатор</a:t>
            </a:r>
            <a:r>
              <a:rPr lang="ru-RU" dirty="0"/>
              <a:t>);		</a:t>
            </a:r>
          </a:p>
          <a:p>
            <a:r>
              <a:rPr lang="ru-RU" dirty="0" err="1"/>
              <a:t>КонецФункции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1646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ПодборТовара</a:t>
            </a:r>
            <a:r>
              <a:rPr lang="ru-RU" dirty="0"/>
              <a:t>(Команда)</a:t>
            </a:r>
          </a:p>
          <a:p>
            <a:r>
              <a:rPr lang="ru-RU" dirty="0"/>
              <a:t>	</a:t>
            </a:r>
            <a:r>
              <a:rPr lang="ru-RU" dirty="0" err="1"/>
              <a:t>ОткрытьФорму</a:t>
            </a:r>
            <a:r>
              <a:rPr lang="ru-RU" dirty="0"/>
              <a:t>("</a:t>
            </a:r>
            <a:r>
              <a:rPr lang="ru-RU" dirty="0" err="1"/>
              <a:t>Справочник.Номенклатура.Форма.ФормаПодбора</a:t>
            </a:r>
            <a:r>
              <a:rPr lang="ru-RU" dirty="0"/>
              <a:t>",, </a:t>
            </a:r>
            <a:r>
              <a:rPr lang="ru-RU" dirty="0" err="1"/>
              <a:t>Элементы.СписокНоменклатуры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НаКлиенте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СписокНоменклатурыОбработкаВыбора</a:t>
            </a:r>
            <a:r>
              <a:rPr lang="ru-RU" dirty="0"/>
              <a:t>(Элемент, </a:t>
            </a:r>
            <a:r>
              <a:rPr lang="ru-RU" dirty="0" err="1"/>
              <a:t>ВыбранноеЗначение</a:t>
            </a:r>
            <a:r>
              <a:rPr lang="ru-RU" dirty="0"/>
              <a:t>, </a:t>
            </a:r>
            <a:r>
              <a:rPr lang="ru-RU" dirty="0" err="1"/>
              <a:t>СтандартнаяОбработка</a:t>
            </a:r>
            <a:r>
              <a:rPr lang="ru-RU" dirty="0"/>
              <a:t>)</a:t>
            </a:r>
          </a:p>
          <a:p>
            <a:r>
              <a:rPr lang="ru-RU" dirty="0"/>
              <a:t>	// Загружаем подобранные номенклатуры из формы подбора в табличную часть</a:t>
            </a:r>
          </a:p>
          <a:p>
            <a:r>
              <a:rPr lang="ru-RU" dirty="0"/>
              <a:t>	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</a:t>
            </a:r>
            <a:r>
              <a:rPr lang="ru-RU" dirty="0" err="1"/>
              <a:t>ВыбранноеЗначение</a:t>
            </a:r>
            <a:r>
              <a:rPr lang="ru-RU" dirty="0"/>
              <a:t>);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  <a:p>
            <a:endParaRPr lang="ru-RU" dirty="0"/>
          </a:p>
          <a:p>
            <a:r>
              <a:rPr lang="ru-RU" dirty="0"/>
              <a:t>&amp;</a:t>
            </a:r>
            <a:r>
              <a:rPr lang="ru-RU" dirty="0" err="1"/>
              <a:t>НаСервере</a:t>
            </a:r>
            <a:endParaRPr lang="ru-RU" dirty="0"/>
          </a:p>
          <a:p>
            <a:r>
              <a:rPr lang="ru-RU" dirty="0"/>
              <a:t>Процедура </a:t>
            </a:r>
            <a:r>
              <a:rPr lang="ru-RU" dirty="0" err="1"/>
              <a:t>ЗагрузитьОтобранныеТоварыНаСервере</a:t>
            </a:r>
            <a:r>
              <a:rPr lang="ru-RU" dirty="0"/>
              <a:t>(Адрес)</a:t>
            </a:r>
          </a:p>
          <a:p>
            <a:r>
              <a:rPr lang="ru-RU" dirty="0"/>
              <a:t>	</a:t>
            </a:r>
            <a:r>
              <a:rPr lang="ru-RU" dirty="0" err="1"/>
              <a:t>Объект.СписокНоменклатуры.Загрузить</a:t>
            </a:r>
            <a:r>
              <a:rPr lang="ru-RU" dirty="0"/>
              <a:t>(</a:t>
            </a:r>
            <a:r>
              <a:rPr lang="ru-RU" dirty="0" err="1"/>
              <a:t>ПолучитьИзВременногоХранилища</a:t>
            </a:r>
            <a:r>
              <a:rPr lang="ru-RU" dirty="0"/>
              <a:t>(Адрес));	</a:t>
            </a:r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157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Процедура </a:t>
            </a:r>
            <a:r>
              <a:rPr lang="ru-RU" dirty="0" err="1"/>
              <a:t>ОбработкаПроведения</a:t>
            </a:r>
            <a:r>
              <a:rPr lang="ru-RU" dirty="0"/>
              <a:t>(Отказ, </a:t>
            </a:r>
            <a:r>
              <a:rPr lang="ru-RU" dirty="0" err="1"/>
              <a:t>РежимПроведения</a:t>
            </a:r>
            <a:r>
              <a:rPr lang="ru-RU" dirty="0"/>
              <a:t>)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Движения.Управленческий.Записывать</a:t>
            </a:r>
            <a:r>
              <a:rPr lang="ru-RU" dirty="0"/>
              <a:t> = Истина;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Запрос = Новый Запрос;</a:t>
            </a:r>
          </a:p>
          <a:p>
            <a:r>
              <a:rPr lang="ru-RU" dirty="0"/>
              <a:t>	</a:t>
            </a:r>
            <a:r>
              <a:rPr lang="ru-RU" dirty="0" err="1"/>
              <a:t>Запрос.Текст</a:t>
            </a:r>
            <a:r>
              <a:rPr lang="ru-RU" dirty="0"/>
              <a:t> = </a:t>
            </a:r>
          </a:p>
          <a:p>
            <a:r>
              <a:rPr lang="ru-RU" dirty="0"/>
              <a:t>		"ВЫБРАТЬ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 КАК Номенклатура,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ПриходнаяНакладнаяСписокНоменклатуры.Количество</a:t>
            </a:r>
            <a:r>
              <a:rPr lang="ru-RU" dirty="0"/>
              <a:t>) КАК Количество,</a:t>
            </a:r>
          </a:p>
          <a:p>
            <a:r>
              <a:rPr lang="ru-RU" dirty="0"/>
              <a:t>		|	СУММА(</a:t>
            </a:r>
            <a:r>
              <a:rPr lang="ru-RU" dirty="0" err="1"/>
              <a:t>ПриходнаяНакладнаяСписокНоменклатуры.Сумма</a:t>
            </a:r>
            <a:r>
              <a:rPr lang="ru-RU" dirty="0"/>
              <a:t>) КАК Сумма,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 КАК </a:t>
            </a:r>
            <a:r>
              <a:rPr lang="ru-RU" dirty="0" err="1"/>
              <a:t>СрокГодности</a:t>
            </a:r>
            <a:endParaRPr lang="ru-RU" dirty="0"/>
          </a:p>
          <a:p>
            <a:r>
              <a:rPr lang="ru-RU" dirty="0"/>
              <a:t>		|ИЗ</a:t>
            </a:r>
          </a:p>
          <a:p>
            <a:r>
              <a:rPr lang="ru-RU" dirty="0"/>
              <a:t>		|	</a:t>
            </a:r>
            <a:r>
              <a:rPr lang="ru-RU" dirty="0" err="1"/>
              <a:t>Документ.ПриходнаяНакладная.СписокНоменклатуры</a:t>
            </a:r>
            <a:r>
              <a:rPr lang="ru-RU" dirty="0"/>
              <a:t> КАК </a:t>
            </a:r>
            <a:r>
              <a:rPr lang="ru-RU" dirty="0" err="1"/>
              <a:t>ПриходнаяНакладнаяСписокНоменклатуры</a:t>
            </a:r>
            <a:endParaRPr lang="ru-RU" dirty="0"/>
          </a:p>
          <a:p>
            <a:r>
              <a:rPr lang="ru-RU" dirty="0"/>
              <a:t>		|ГДЕ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ПриходнаяНакладнаяСписокНоменклатуры.Ссылка</a:t>
            </a:r>
            <a:r>
              <a:rPr lang="ru-RU" dirty="0"/>
              <a:t> = &amp;Ссылка</a:t>
            </a:r>
          </a:p>
          <a:p>
            <a:r>
              <a:rPr lang="ru-RU" dirty="0"/>
              <a:t>		|</a:t>
            </a:r>
          </a:p>
          <a:p>
            <a:r>
              <a:rPr lang="ru-RU" dirty="0"/>
              <a:t>		|СГРУППИРОВАТЬ ПО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ПриходнаяНакладнаяСписокНоменклатуры.Номенклатура</a:t>
            </a:r>
            <a:r>
              <a:rPr lang="ru-RU" dirty="0"/>
              <a:t>,</a:t>
            </a:r>
          </a:p>
          <a:p>
            <a:r>
              <a:rPr lang="ru-RU" dirty="0"/>
              <a:t>		|	</a:t>
            </a:r>
            <a:r>
              <a:rPr lang="ru-RU" dirty="0" err="1"/>
              <a:t>ПриходнаяНакладнаяСписокНоменклатуры.СрокГодности</a:t>
            </a:r>
            <a:r>
              <a:rPr lang="ru-RU" dirty="0"/>
              <a:t>";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Запрос.УстановитьПараметр</a:t>
            </a:r>
            <a:r>
              <a:rPr lang="ru-RU" dirty="0"/>
              <a:t>("Ссылка", Ссылка);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ru-RU" dirty="0" err="1"/>
              <a:t>РезультатЗапроса</a:t>
            </a:r>
            <a:r>
              <a:rPr lang="ru-RU" dirty="0"/>
              <a:t> = </a:t>
            </a:r>
            <a:r>
              <a:rPr lang="ru-RU" dirty="0" err="1"/>
              <a:t>Запрос.Выполнить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Выборка = </a:t>
            </a:r>
            <a:r>
              <a:rPr lang="ru-RU" dirty="0" err="1"/>
              <a:t>РезультатЗапроса.Выбрать</a:t>
            </a:r>
            <a:r>
              <a:rPr lang="ru-RU" dirty="0"/>
              <a:t>();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Пока </a:t>
            </a:r>
            <a:r>
              <a:rPr lang="ru-RU" dirty="0" err="1"/>
              <a:t>Выборка.Следующий</a:t>
            </a:r>
            <a:r>
              <a:rPr lang="ru-RU" dirty="0"/>
              <a:t>() Цикл	</a:t>
            </a:r>
          </a:p>
          <a:p>
            <a:r>
              <a:rPr lang="ru-RU" dirty="0"/>
              <a:t>		Движение = </a:t>
            </a:r>
            <a:r>
              <a:rPr lang="ru-RU" dirty="0" err="1"/>
              <a:t>Движения.Управленческий.Добавить</a:t>
            </a:r>
            <a:r>
              <a:rPr lang="ru-RU" dirty="0"/>
              <a:t>();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Движение.Период</a:t>
            </a:r>
            <a:r>
              <a:rPr lang="ru-RU" dirty="0"/>
              <a:t> = Дата;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Движение.СчетДт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ПланыСчетов.Управленческий.Товары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ПланыВидовХарактеристик.ВидыСубконто.Номенклатура</a:t>
            </a:r>
            <a:r>
              <a:rPr lang="ru-RU" dirty="0"/>
              <a:t>] = </a:t>
            </a:r>
            <a:r>
              <a:rPr lang="ru-RU" dirty="0" err="1"/>
              <a:t>Выборка.Номенклатура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Движение.СубконтоДт</a:t>
            </a:r>
            <a:r>
              <a:rPr lang="ru-RU" dirty="0"/>
              <a:t>[</a:t>
            </a:r>
            <a:r>
              <a:rPr lang="ru-RU" dirty="0" err="1"/>
              <a:t>ПланыВидовХарактеристик.ВидыСубконто.СрокиГодности</a:t>
            </a:r>
            <a:r>
              <a:rPr lang="ru-RU" dirty="0"/>
              <a:t>] = </a:t>
            </a:r>
            <a:r>
              <a:rPr lang="ru-RU" dirty="0" err="1"/>
              <a:t>Выборка.СрокГодности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  <a:r>
              <a:rPr lang="ru-RU" dirty="0" err="1"/>
              <a:t>Движение.КоличествоДт</a:t>
            </a:r>
            <a:r>
              <a:rPr lang="ru-RU" dirty="0"/>
              <a:t> = </a:t>
            </a:r>
            <a:r>
              <a:rPr lang="ru-RU" dirty="0" err="1"/>
              <a:t>Выборка.Количество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Движение.СчетКт</a:t>
            </a:r>
            <a:r>
              <a:rPr lang="ru-RU" dirty="0"/>
              <a:t> = </a:t>
            </a:r>
            <a:r>
              <a:rPr lang="ru-RU" dirty="0" err="1"/>
              <a:t>ПланыСчетов.Управленческий.Поставщики</a:t>
            </a:r>
            <a:r>
              <a:rPr lang="ru-RU" dirty="0"/>
              <a:t>;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		</a:t>
            </a:r>
            <a:r>
              <a:rPr lang="ru-RU" dirty="0" err="1"/>
              <a:t>Движение.Сумма</a:t>
            </a:r>
            <a:r>
              <a:rPr lang="ru-RU" dirty="0"/>
              <a:t> = </a:t>
            </a:r>
            <a:r>
              <a:rPr lang="ru-RU" dirty="0" err="1"/>
              <a:t>Выборка.Сумма</a:t>
            </a:r>
            <a:r>
              <a:rPr lang="ru-RU" dirty="0"/>
              <a:t>;		</a:t>
            </a:r>
          </a:p>
          <a:p>
            <a:r>
              <a:rPr lang="ru-RU" dirty="0"/>
              <a:t>	</a:t>
            </a:r>
            <a:r>
              <a:rPr lang="ru-RU" dirty="0" err="1"/>
              <a:t>КонецЦикла</a:t>
            </a:r>
            <a:r>
              <a:rPr lang="ru-RU" dirty="0"/>
              <a:t>;</a:t>
            </a:r>
          </a:p>
          <a:p>
            <a:endParaRPr lang="ru-RU" dirty="0"/>
          </a:p>
          <a:p>
            <a:r>
              <a:rPr lang="ru-RU" dirty="0" err="1"/>
              <a:t>КонецПроцедуры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00A50-B9DE-4A89-B154-84CEF82C563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6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7E5D-BFD8-4E78-A192-3B140DAE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3E64B-650F-4E93-A22D-0245AD0F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0F685-C437-421D-B37D-A07F1B85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819C6-61DC-449A-A66A-585F230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D41E9-1AC7-4118-9C68-5FAB7624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6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B3F7-A980-4DB2-A9EC-BA95504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F83927-9DF5-471C-B514-13DCA75B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C251F-233A-4535-B0E7-B3C736A3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05AC1-60F3-47B6-8480-55A4904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09646-8D49-4D4D-8ED6-EA3883EE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6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D8F6C3-CD54-45D4-996F-6F33AF0F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03EA0F-8BDD-41D4-86AA-B856ED930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EDC5-6B1D-4E0D-9CE5-562E7A5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E7074-E5C2-45BE-B547-0550574D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DE13D-7882-46D1-A415-37DBA6D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EE389-832D-4801-956E-8280601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E8C43-2EA0-43D0-868A-F563094E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B0D7F-62C4-4DEE-AB78-D3F59B16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4522C9-736A-43F9-A9B9-ACDBDD8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B5CB3-4C4D-4059-A3D7-B073758C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0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75A74-4A79-4CB8-9DB5-5D746E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518CF1-E41E-403E-BEB9-4BD8A19C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77DE-A55B-4ACF-BE1E-17DDE48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4E044-EA25-443D-B492-360931C8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DF4AA-D981-41E3-B2AB-AB506CA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43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3CEE0-31E1-4E5C-AFF1-2A37B6A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7AE50-6D7C-429B-B7B6-3118B8A8F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A5832E-4473-4C26-941B-A6189C80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11CB1B-B82F-48D2-BAC4-4A7EA46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B947E8-6F2F-463E-B765-CE16CA31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DA0AA-3E88-49CB-80A7-63A2BE97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CEA7-0AE9-4FCD-9E2F-FEC5A52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27390-BC24-47C8-96F2-BBE94525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53A0A-716D-4702-9420-6A34CD80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E294CE-D303-4804-AF38-A5A605BF2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D9685A-85C2-4CCE-86E6-CF757409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0D2E8C-C315-44C4-9E59-EDE2D30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0B5E46-DCF3-4FB2-85F9-CB5074E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EE489-C940-4162-85AB-B635B4B6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9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EFB89-D8BD-443B-8416-0214A5D6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9F1EB-AC16-465A-8833-26D7B88D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16B51-6FA4-408A-967E-DE29D16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6D091-B375-44DB-AC4A-FE68175F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66BD5A-7CE5-40D3-ABAD-62B57DC9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A6AC0-C604-425B-AFFF-4A243485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ED141-6531-47AE-A29E-FB144698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1EC4-CD3A-4605-975C-0B85F23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8EC3F-A004-40CC-AAAF-4C3213AB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307A9-4894-45CF-B5C1-4C79150F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6BEBA5-DE1B-4C54-A149-FFB82CE3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9FA004-ABD0-431F-A5E5-8853FE72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09ADB-C279-44C6-8B25-B2E128A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93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465AF-7B2F-473C-8864-373A1CC1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1198A-EC6C-47D2-A944-C032CD7D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95327-C2B1-4F82-869F-EDBAB39E3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1006E-1715-42DA-867A-5EDBBC4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F5C4E-1969-4A5C-9A72-FC36187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9E6974-C72B-4AF6-A22A-42E7725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9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7AA5-3903-455E-816A-D328E75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D9B0B-22EB-4E05-A398-1A200CD0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C2CC4-CCDE-4C7F-A244-DF55EB42F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0D3B6-6774-42C5-8814-BF973A6CCE72}" type="datetimeFigureOut">
              <a:rPr lang="ru-RU" smtClean="0"/>
              <a:t>01.11.2024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9727B-1BD4-46BF-BF9F-A17B9F0BD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9AE3-A88E-4E71-AC74-C1CB009D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5FB8-E6E7-4DE4-9931-C4BB6FAECE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5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7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5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8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4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9.png"/><Relationship Id="rId4" Type="http://schemas.openxmlformats.org/officeDocument/2006/relationships/image" Target="../media/image6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4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7.png"/><Relationship Id="rId4" Type="http://schemas.openxmlformats.org/officeDocument/2006/relationships/image" Target="../media/image656.png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9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3.pn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6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1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6.png"/><Relationship Id="rId4" Type="http://schemas.openxmlformats.org/officeDocument/2006/relationships/image" Target="../media/image695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9.pn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2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6.png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6.png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7.png"/><Relationship Id="rId4" Type="http://schemas.openxmlformats.org/officeDocument/2006/relationships/image" Target="../media/image726.png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9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6.png"/><Relationship Id="rId4" Type="http://schemas.openxmlformats.org/officeDocument/2006/relationships/image" Target="../media/image735.pn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1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5.png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3.png"/><Relationship Id="rId4" Type="http://schemas.openxmlformats.org/officeDocument/2006/relationships/image" Target="../media/image7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5.png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5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5.png"/><Relationship Id="rId5" Type="http://schemas.openxmlformats.org/officeDocument/2006/relationships/image" Target="../media/image804.png"/><Relationship Id="rId4" Type="http://schemas.openxmlformats.org/officeDocument/2006/relationships/image" Target="../media/image8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9.png"/><Relationship Id="rId4" Type="http://schemas.openxmlformats.org/officeDocument/2006/relationships/image" Target="../media/image808.pn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2.png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7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7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3.png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7.png"/><Relationship Id="rId4" Type="http://schemas.openxmlformats.org/officeDocument/2006/relationships/image" Target="../media/image856.png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6.png"/><Relationship Id="rId4" Type="http://schemas.openxmlformats.org/officeDocument/2006/relationships/image" Target="../media/image865.png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7" Type="http://schemas.openxmlformats.org/officeDocument/2006/relationships/image" Target="../media/image882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1.png"/><Relationship Id="rId5" Type="http://schemas.openxmlformats.org/officeDocument/2006/relationships/image" Target="../media/image880.png"/><Relationship Id="rId4" Type="http://schemas.openxmlformats.org/officeDocument/2006/relationships/image" Target="../media/image879.png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3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9.png"/><Relationship Id="rId3" Type="http://schemas.openxmlformats.org/officeDocument/2006/relationships/image" Target="../media/image884.png"/><Relationship Id="rId7" Type="http://schemas.openxmlformats.org/officeDocument/2006/relationships/image" Target="../media/image8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7.png"/><Relationship Id="rId5" Type="http://schemas.openxmlformats.org/officeDocument/2006/relationships/image" Target="../media/image886.png"/><Relationship Id="rId4" Type="http://schemas.openxmlformats.org/officeDocument/2006/relationships/image" Target="../media/image885.png"/><Relationship Id="rId9" Type="http://schemas.openxmlformats.org/officeDocument/2006/relationships/image" Target="../media/image890.png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1.png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7.png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1.png"/><Relationship Id="rId4" Type="http://schemas.openxmlformats.org/officeDocument/2006/relationships/image" Target="../media/image920.png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6.png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2.png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3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4.png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image" Target="../media/image9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image" Target="../media/image9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6.png"/><Relationship Id="rId4" Type="http://schemas.openxmlformats.org/officeDocument/2006/relationships/image" Target="../media/image955.png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4.png"/><Relationship Id="rId5" Type="http://schemas.openxmlformats.org/officeDocument/2006/relationships/image" Target="../media/image963.png"/><Relationship Id="rId4" Type="http://schemas.openxmlformats.org/officeDocument/2006/relationships/image" Target="../media/image962.png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image" Target="../media/image9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8.png"/><Relationship Id="rId4" Type="http://schemas.openxmlformats.org/officeDocument/2006/relationships/image" Target="../media/image967.png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9.png"/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3.png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5.png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image" Target="../media/image9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8.png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2.png"/><Relationship Id="rId4" Type="http://schemas.openxmlformats.org/officeDocument/2006/relationships/image" Target="../media/image981.png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6.png"/><Relationship Id="rId4" Type="http://schemas.openxmlformats.org/officeDocument/2006/relationships/image" Target="../media/image985.png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8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image" Target="../media/image9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2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D0A4E-7379-476B-ACFE-E87FD87A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Полные решения билетов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017A33-AD63-43BF-BCEA-1B013DE2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1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3B6CA5-14C4-4175-8906-2F1E600A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340485"/>
            <a:ext cx="59404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8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B1E18-0D1F-4F8A-8050-7985DBD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828312"/>
            <a:ext cx="79163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686BC-C0B3-4B8C-A4B5-4B02686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99918"/>
            <a:ext cx="789732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FF1A4-D028-477C-B31D-02F55C8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2" y="1864403"/>
            <a:ext cx="7072835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8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337E-66A8-494B-B82D-3689C20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342881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8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46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4A3FD-28E2-4589-9155-E2AE17C21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376" y="699682"/>
            <a:ext cx="8295247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6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B5CC9-ADF9-4140-82EF-8B0D7D451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0497" y="518160"/>
            <a:ext cx="2857500" cy="5821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E77F5-948F-41BE-8E28-B544DA1E0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005" y="533400"/>
            <a:ext cx="2895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03017-BA8A-499C-B209-98BF99791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30" y="2767964"/>
            <a:ext cx="5940425" cy="215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66E1C-2839-4093-AAF9-28DF72951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3995" y="1840228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1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7AB84-8061-4ED3-A4ED-5764DBE29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892" y="510540"/>
            <a:ext cx="2887980" cy="5836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8BA57-D239-483B-B688-257A0BA2BA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130" y="525780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7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2AEC68-381C-4B7D-AB84-3A56551A6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3009" y="552450"/>
            <a:ext cx="2872740" cy="57683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8F3EE-9DB1-470C-A9F8-3F3ADB066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6253" y="537210"/>
            <a:ext cx="283464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C02AF-7ACE-4238-A466-C22604DB9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921" y="537210"/>
            <a:ext cx="2872740" cy="578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0ABF4-596E-4242-958F-1D9A986F6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6340" y="537210"/>
            <a:ext cx="288798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6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89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89933-4D08-4718-80A2-CEE110C2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2</a:t>
            </a:r>
          </a:p>
        </p:txBody>
      </p:sp>
    </p:spTree>
    <p:extLst>
      <p:ext uri="{BB962C8B-B14F-4D97-AF65-F5344CB8AC3E}">
        <p14:creationId xmlns:p14="http://schemas.microsoft.com/office/powerpoint/2010/main" val="611427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6D16F-48E7-4071-931D-3D9E3E2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5853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88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759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1925DE-00CD-4C35-94C6-AC63ACF2D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4105" y="120239"/>
            <a:ext cx="3179695" cy="66175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222DC-2E9F-4D66-B28C-2FAFDD1E9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944" y="1612676"/>
            <a:ext cx="3790950" cy="51250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505B7-0DD9-4275-A022-2977D9ECB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5762" y="1612676"/>
            <a:ext cx="3800475" cy="5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4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DED0E-AB5E-429D-8659-9626FEC33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3182" y="2509837"/>
            <a:ext cx="1981200" cy="1838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D0F0A-41EB-445D-B88D-2016A2A3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593212"/>
            <a:ext cx="3686525" cy="56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7A74D-F699-4BCE-AAE3-F2E29500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8" y="633020"/>
            <a:ext cx="3810532" cy="559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21A5-0E55-4BF4-A720-4265943C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3" y="2428734"/>
            <a:ext cx="1790950" cy="20005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04FE5-27E8-4C68-9CD5-FF3F77C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07" y="633019"/>
            <a:ext cx="355205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5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0AA70-DA37-4B38-8CC0-EC067B9C1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193" y="1147445"/>
            <a:ext cx="4744085" cy="45631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63378-9ECA-4191-88C2-1B199E6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4" y="1147445"/>
            <a:ext cx="5522083" cy="45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8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6978070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550F6-A570-4FB6-A494-F01B3B4C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409058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9EB8-080C-4EA7-95CC-75860E0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6A387-BF78-4009-9BF5-3638FCD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776182"/>
            <a:ext cx="661127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F788E-C184-4DD4-AA36-AF343CF7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005" y="1304925"/>
            <a:ext cx="483933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5FA27-8090-4ABF-963F-C4FDCF882B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7460" y="1111250"/>
            <a:ext cx="59404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0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D2733-F624-4124-B73A-CDA797F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0" y="576823"/>
            <a:ext cx="6258798" cy="2305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A6D95-8C71-4A70-A301-D66FBE848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8702" y="2995700"/>
            <a:ext cx="9394595" cy="1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8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9D3847-082D-4EB4-9D81-F114FEB68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182" y="1747837"/>
            <a:ext cx="571563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06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08AEC-705B-4F43-B3AC-E3402431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642813"/>
            <a:ext cx="8164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7C7-BD5F-4D5E-9BD5-95390BA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ПЕРЕСЧЕТ СУММ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4F611-52B1-4618-9E34-56E49FE48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38350"/>
            <a:ext cx="5267960" cy="2781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72535D-DEA9-44A4-8B14-64C415CC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1590" y="3105150"/>
            <a:ext cx="498221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8AB741-BF7A-4671-89CD-630DF88C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551" y="430934"/>
            <a:ext cx="5880898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A8289-5ABC-4E87-A740-7E3D4AF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3" y="4949020"/>
            <a:ext cx="637311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7390D-041D-4332-BEA0-D704333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364057"/>
            <a:ext cx="6363588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AB514-D94D-46C5-B6A7-1BF1324E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95" y="2821092"/>
            <a:ext cx="6335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39C2DE-F70D-4F9D-9A3C-9E53AEFC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890" y="2404919"/>
            <a:ext cx="659222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329E-3F00-431E-A370-3586B8B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552496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04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66F3E-12AC-443A-93ED-4766B2297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998" y="2876549"/>
            <a:ext cx="2019300" cy="110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7C18D-6F0D-4DE1-B5EC-7D96D5144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0717" y="990281"/>
            <a:ext cx="3800475" cy="48774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1D9DEA-BEF7-4074-B217-26F55ED02864}"/>
              </a:ext>
            </a:extLst>
          </p:cNvPr>
          <p:cNvSpPr/>
          <p:nvPr/>
        </p:nvSpPr>
        <p:spPr>
          <a:xfrm>
            <a:off x="9049954" y="620950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FBE7B-F9F3-400F-9DA8-3B66167FA2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8612" y="990282"/>
            <a:ext cx="3162009" cy="5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1A539-F00F-4769-80D7-439BAEB07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2982" y="292753"/>
            <a:ext cx="5106035" cy="1323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0D21A-9B9D-4E30-8857-E48A93687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6799" y="1928550"/>
            <a:ext cx="4978400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7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F8ECF-D105-44CB-B730-1B7CE281E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86" y="1652269"/>
            <a:ext cx="5940425" cy="35534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62570-F386-49EF-A4D5-9752E9A72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3791" y="1369376"/>
            <a:ext cx="5940425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27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BB3B5-2A7A-478E-9269-7E09F51FC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196" y="1995207"/>
            <a:ext cx="11177607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0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3BBC9-36EF-4724-A9A1-82E119F64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049" y="947420"/>
            <a:ext cx="5601335" cy="4963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BAC62-4AE1-4DF1-8467-5A14341F8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1618" y="947420"/>
            <a:ext cx="561644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C48C-DF67-425E-BB21-AC94985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приходной и расходной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FD888-C78D-4DA4-8E8A-ED6E717C8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07" y="2535659"/>
            <a:ext cx="3829050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5EC42-31CE-4353-989F-EC19C48369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443" y="1592683"/>
            <a:ext cx="3790950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CCD7-4168-498D-8BDC-EB3FF6DCC258}"/>
              </a:ext>
            </a:extLst>
          </p:cNvPr>
          <p:cNvSpPr txBox="1"/>
          <p:nvPr/>
        </p:nvSpPr>
        <p:spPr>
          <a:xfrm>
            <a:off x="3060887" y="5644171"/>
            <a:ext cx="60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Тоже самое с Количеством, ценой и суммой в </a:t>
            </a:r>
            <a:r>
              <a:rPr lang="ru-RU" dirty="0" err="1"/>
              <a:t>тч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123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ADF-56B4-45B3-89F8-58CE989E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496" y="630919"/>
            <a:ext cx="6305008" cy="5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82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69930A-1A90-4932-BF23-3C8EFEF5F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313" y="2614610"/>
            <a:ext cx="1914525" cy="1628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F01D8-6857-42D7-A2CB-B13C3E1684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141" y="561654"/>
            <a:ext cx="3810000" cy="57346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29050-32D4-4F97-94B0-55B2C3B75D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7212" y="523554"/>
            <a:ext cx="3800475" cy="5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48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8B40-2E1A-4882-8DBA-254E44A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131136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C7B86-3068-42C9-9B37-C7A274804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772" y="1204911"/>
            <a:ext cx="5314950" cy="444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A2941-B084-4833-84AC-B2D2E6203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9280" y="1204912"/>
            <a:ext cx="530359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87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316E-D22E-43E2-8AF0-BEB056A5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074" y="2324735"/>
            <a:ext cx="3009900" cy="220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F75F2-9712-4665-A5D1-8B4462061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1508" y="837556"/>
            <a:ext cx="3642191" cy="5182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CAD48-7074-4113-9B22-1E9EFBC020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4233" y="837556"/>
            <a:ext cx="3316693" cy="51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87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D8860-99F8-499B-8B10-F6C038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995023"/>
            <a:ext cx="58682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5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616A8-EE32-40C8-BC38-F7E9866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ЗАТРАТЫ</a:t>
            </a:r>
          </a:p>
        </p:txBody>
      </p:sp>
    </p:spTree>
    <p:extLst>
      <p:ext uri="{BB962C8B-B14F-4D97-AF65-F5344CB8AC3E}">
        <p14:creationId xmlns:p14="http://schemas.microsoft.com/office/powerpoint/2010/main" val="2506965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79EB1-70A7-456C-8FD4-70398F4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74F6C8-A9D1-49DC-A34F-56A2538AF1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47" y="2525001"/>
            <a:ext cx="7709705" cy="25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50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C1C7D-D720-49CB-A9C9-955F85B7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4553" y="876084"/>
            <a:ext cx="7622894" cy="5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25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9AC6-A5F3-47A3-A495-1DAB76A9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2749" y="1093694"/>
            <a:ext cx="6606502" cy="1930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5EE23-3EE6-4633-BA87-FB8FAB71E3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21" y="3236278"/>
            <a:ext cx="8302958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07A4-81A6-4AC1-BC34-69280E58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регистре запрет незаполненных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45915-4666-449C-A0D4-4BBA8BBED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187" y="2328862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BEEFB-78FD-4E30-9E89-5973A7B7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218891"/>
            <a:ext cx="89261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13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0B2E3-230D-46B0-86D9-E3221912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564776"/>
            <a:ext cx="6897063" cy="2210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EACD3-A5D1-4F93-9F0E-EBF548B6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2824190"/>
            <a:ext cx="6630325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2C610-CDBE-44AD-A30B-52C77FF1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9" y="3959498"/>
            <a:ext cx="663985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3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7601F-F51E-49AA-AAC3-2EC2F376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94372"/>
            <a:ext cx="6611273" cy="1066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90374-DB8A-4033-9C76-0587480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63" y="1591441"/>
            <a:ext cx="6611273" cy="1057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BB49A-BBB0-4AC9-A243-0DAA5BEB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16" y="2778984"/>
            <a:ext cx="677322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2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42524-E69D-4EEA-8195-F40205E8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18" y="1858674"/>
            <a:ext cx="6880763" cy="31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BA4D-3182-4767-95DA-35057246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7245071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96A7C-017D-49FF-AAA3-1318DC54C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68" y="2879220"/>
            <a:ext cx="1530220" cy="10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CFECF-ED34-47F2-A173-8EB6CB5B7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164" y="513939"/>
            <a:ext cx="3416894" cy="5830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75F8-4458-43DA-B4E7-9328FE69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34" y="513938"/>
            <a:ext cx="3581900" cy="58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CD964E-F43D-4597-93FF-12F13075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11" y="513939"/>
            <a:ext cx="330874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3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E76E80-BF31-411E-860C-46AE78FF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1250" y="151000"/>
            <a:ext cx="7229499" cy="3914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BF62F-49AB-4B2D-AC31-0841F203D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5606" y="4214554"/>
            <a:ext cx="10540788" cy="23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51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08CF81-201B-4ECF-952B-CE0C58DE9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9445" y="1325127"/>
            <a:ext cx="8273110" cy="4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20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EFD0F-D346-4563-9CB5-B291E40AB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373" y="995045"/>
            <a:ext cx="4934585" cy="48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0C80-8322-48C0-A541-D86F982090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044" y="2776537"/>
            <a:ext cx="4524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26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6646B-A74D-42BC-8CA1-D90165234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9431" y="0"/>
            <a:ext cx="4122791" cy="33191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A098C-F1E0-4715-B6CE-C9045E68F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20379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493F6-FEFE-4644-A86A-3EB983875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9430" y="3467100"/>
            <a:ext cx="4114165" cy="331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428163-8C21-4254-A1E9-11D01E485F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9264" y="3467100"/>
            <a:ext cx="4133850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6591-5806-4A35-B231-271B2B9E1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683" y="2109785"/>
            <a:ext cx="2962275" cy="2638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99CBE-7AB9-46F1-B647-479088F17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377" y="1016314"/>
            <a:ext cx="4472940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93ECD-E9D0-4EA9-A1CC-F2557189F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4289" y="92723"/>
            <a:ext cx="4132421" cy="3336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877B4-82F4-427D-870B-98B505F9C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2723"/>
            <a:ext cx="4110729" cy="33362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7C1DA-1C52-4067-A42B-0EA5C46A9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5134" y="3429000"/>
            <a:ext cx="4110729" cy="33534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7A5091-9F31-44A6-B5E9-4F3C55406C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5857" y="3429000"/>
            <a:ext cx="4091013" cy="33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54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865CD-F78A-4CED-A716-E2FE9ECE5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345" y="0"/>
            <a:ext cx="4174457" cy="3415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0AAD-3E82-45A3-8359-4880CF928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193870" cy="34157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48129-7F96-45A8-84F2-5312603976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0123" y="3429000"/>
            <a:ext cx="4230899" cy="3415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0B3622-7856-4464-A162-F8AC90248F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326" y="3415782"/>
            <a:ext cx="4237217" cy="3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5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E64B4-7764-4AA0-B541-E5CFCD8111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7045" y="440045"/>
            <a:ext cx="5977909" cy="5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1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93C2E-A52D-4F8D-9FCA-492D8771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0" y="2247735"/>
            <a:ext cx="1905266" cy="2362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4BED6-3EA2-464F-9DC2-924CD29C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2" y="452022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74AEF-E93E-437F-874A-E902068E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9" y="452022"/>
            <a:ext cx="38501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96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266AD-6AB9-4C0D-9FA4-94030C36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7" y="685417"/>
            <a:ext cx="3591426" cy="5487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D59DE-0DB0-4C99-B910-7567EDC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0A96E-17CF-4D98-85C0-DA836F94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7" y="366285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8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039E-F59E-4E9F-9AB1-A68F7C7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9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F68A-E731-4625-AB56-5B8AED8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390101"/>
            <a:ext cx="3572374" cy="6077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42A0D-A1D8-433C-9935-0F558794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91" y="390100"/>
            <a:ext cx="357237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3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D469F-A975-4765-A5C5-B4BE8A416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103" y="1205546"/>
            <a:ext cx="5315159" cy="44469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7D49-D412-45A9-A013-AF2D815AEC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262" y="1205546"/>
            <a:ext cx="5334635" cy="4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50F1BF-C4ED-48F2-8FB4-B7709D8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" y="580627"/>
            <a:ext cx="3581900" cy="56967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EE81E-E1BF-4456-9BB4-FE3946E7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2076260"/>
            <a:ext cx="3581900" cy="27054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BC2A-596A-4650-B284-3BB26FBC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81" y="766390"/>
            <a:ext cx="36009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70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5327AB-E1AA-4297-A8BB-E3FBFB76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79" y="856890"/>
            <a:ext cx="3581900" cy="5144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28648-5A93-45AC-8204-193257F7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22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2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58B8A-865F-45EE-9E2A-05AE7340F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2457" y="966470"/>
            <a:ext cx="588708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10DB5-C9C6-42E1-92D0-8E6C38B92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97" y="979773"/>
            <a:ext cx="5119781" cy="4898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7332F-BDAD-47FB-8FAB-A57FF6383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4571" y="979773"/>
            <a:ext cx="5137932" cy="48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15ECB-358D-48E6-B035-225B54F26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317" y="1083754"/>
            <a:ext cx="5409314" cy="4690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B0E5B-1999-4557-9236-7B65CA61B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8963" y="1083754"/>
            <a:ext cx="5454720" cy="46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30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B1578C-CFA3-4A2C-B5F9-01CE3D1F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2" y="713996"/>
            <a:ext cx="3562847" cy="54300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A4468-3E4A-45B2-84FD-ABEB0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709233"/>
            <a:ext cx="3581900" cy="543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F4D6A5-9FDF-407C-8B2E-76CCD003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1" y="799733"/>
            <a:ext cx="35819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07D5A2-64D1-4093-9B1D-E8259366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652075"/>
            <a:ext cx="35723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4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2153A-9E3D-4CB9-8D66-A9B028C64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4067" y="556319"/>
            <a:ext cx="6623866" cy="5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4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0ECCD-9149-4818-90A6-08B9F94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3" y="2533525"/>
            <a:ext cx="1895740" cy="1790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B7336-7DF2-4B8F-BE4F-776FFA5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68" y="2071497"/>
            <a:ext cx="3600953" cy="2715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2CF5D-7AC3-48A3-AE9A-A9C0BFDD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0" y="756863"/>
            <a:ext cx="356284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61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44167-8B29-438A-89B2-7244F79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" y="761628"/>
            <a:ext cx="3581900" cy="5334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FC58F-90BF-4903-89C1-D73DBBA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61654"/>
            <a:ext cx="3581900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85E23-80F6-42FF-A6DB-21E62057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5" y="923575"/>
            <a:ext cx="35819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634EF-B897-44BA-9A0F-F88CCDB4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914049"/>
            <a:ext cx="3591426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479A4-CFC2-4539-8BA7-59FDE52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44" y="471074"/>
            <a:ext cx="357237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1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401B-EF3D-4047-B25A-0C4AA78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7589735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2225C-8DCA-4BB7-983B-B245F259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ЗАРПЛАТА К ВЫПЛАТЕ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AACF00-8B42-43A7-99D5-7DC83F1A5E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2046" y="2169917"/>
            <a:ext cx="8167907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99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0314C5-BFEC-473D-87F9-5459668BA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053" y="330042"/>
            <a:ext cx="9445894" cy="61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D6046-AFD4-4E0F-9399-290E2BD013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131" y="871536"/>
            <a:ext cx="4734565" cy="511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40A37-FD86-47BF-B5DE-3449C1F25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70794" y="871537"/>
            <a:ext cx="42830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5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F966-D9AC-499E-A834-512ED20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ДОКУМЕНТА </a:t>
            </a:r>
            <a:r>
              <a:rPr lang="ru-RU" dirty="0" err="1"/>
              <a:t>ЗарплатаКВыплате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765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6B65-18EF-4B90-A519-E149615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FB6E66-EE06-43CE-BF01-1506AC094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7708" y="2920483"/>
            <a:ext cx="11316583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88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0446-B9F9-4E1D-8B5F-98F81EE88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7501" y="651196"/>
            <a:ext cx="6296997" cy="5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55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48435-BD50-4384-88D4-CD591431D3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5482" y="417075"/>
            <a:ext cx="10161036" cy="6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96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92099-FB57-4FF3-8584-EAC84B60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37" y="1110344"/>
            <a:ext cx="11421724" cy="1998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4009F-3FAD-4B98-8929-29BABF7E7895}"/>
              </a:ext>
            </a:extLst>
          </p:cNvPr>
          <p:cNvPicPr/>
          <p:nvPr/>
        </p:nvPicPr>
        <p:blipFill rotWithShape="1">
          <a:blip r:embed="rId3"/>
          <a:srcRect t="2541"/>
          <a:stretch/>
        </p:blipFill>
        <p:spPr>
          <a:xfrm>
            <a:off x="540876" y="3749008"/>
            <a:ext cx="11110245" cy="18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58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98476-FB62-46C2-BD23-510954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033128"/>
            <a:ext cx="788780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7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76509-CC8B-4E2F-ABD5-A852D157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5" y="208282"/>
            <a:ext cx="6077798" cy="2181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C22234-E52E-4168-BC6E-00868E25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571090"/>
            <a:ext cx="6068272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F5A39-98A8-4336-8286-20CCBB0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2" y="3676423"/>
            <a:ext cx="5845956" cy="29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40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0AE61-D41D-46C9-999A-F085759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709233"/>
            <a:ext cx="1133633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70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6C56E-986B-4DA8-9FF5-16951F69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109603"/>
            <a:ext cx="1138396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78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E46AC-2946-4C80-B7DC-CA0862F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34572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47687-B695-4011-B207-AA444FEF2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9687" y="997378"/>
            <a:ext cx="5392626" cy="48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1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92DBFC-89D1-4D11-AE41-F52DCB04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5" y="925933"/>
            <a:ext cx="5608878" cy="5006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11BEB-8D74-44FF-8EA3-5060C35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7" y="925933"/>
            <a:ext cx="5606868" cy="50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490DE-DFF7-4AD5-8CBC-7E9D2B8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409152"/>
            <a:ext cx="3353268" cy="60396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6A687-33B6-4879-B972-857CAE5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5" y="1137237"/>
            <a:ext cx="5092806" cy="4583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C5CF5-902E-45D7-A82C-D2BF853A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9" y="337705"/>
            <a:ext cx="33723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45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B8D24-6B54-4EC2-BBA0-53F507B3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71022"/>
            <a:ext cx="9211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50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A53AC-957F-47CC-807D-1AACFA1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4" y="1006931"/>
            <a:ext cx="6993860" cy="4844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105B61-119E-42BB-98A9-A32F26D0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43" y="144966"/>
            <a:ext cx="28771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03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0BDE-99BD-4563-AF62-9875BC1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76" y="317810"/>
            <a:ext cx="7099247" cy="6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26662-7B1D-484C-AFC2-948F149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МОДУЛЯ СЕРВЕР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30C49-6372-4656-95E2-EC1828CE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87" y="2099232"/>
            <a:ext cx="4403826" cy="4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41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607DB-707B-4B74-82C6-7EA3987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823727"/>
            <a:ext cx="4686954" cy="2905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895F7A-4890-402A-A734-B2BFE490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7" y="1067411"/>
            <a:ext cx="4239166" cy="9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1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10685-EA6B-495F-AABA-B71CEB61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МОДУЛЯ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308866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AFFAC-3D67-4E51-BFEC-15B58363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90365"/>
            <a:ext cx="8087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6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09A2-018F-4B3F-B823-9B2D5D53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3</a:t>
            </a:r>
          </a:p>
        </p:txBody>
      </p:sp>
    </p:spTree>
    <p:extLst>
      <p:ext uri="{BB962C8B-B14F-4D97-AF65-F5344CB8AC3E}">
        <p14:creationId xmlns:p14="http://schemas.microsoft.com/office/powerpoint/2010/main" val="150396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106DD-F113-4880-B6F8-7246A183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База</a:t>
            </a:r>
          </a:p>
        </p:txBody>
      </p:sp>
    </p:spTree>
    <p:extLst>
      <p:ext uri="{BB962C8B-B14F-4D97-AF65-F5344CB8AC3E}">
        <p14:creationId xmlns:p14="http://schemas.microsoft.com/office/powerpoint/2010/main" val="38635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BADF4-275C-4F97-8FCE-C88BC45D0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4245" y="1066591"/>
            <a:ext cx="5363509" cy="47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6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139F-2459-498B-8F29-F16D806F3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6784501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D38BB-BBC8-49A4-9F37-274A260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7" y="2695472"/>
            <a:ext cx="1800476" cy="1467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9B16B-52E5-4277-84F5-336959C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3" y="775916"/>
            <a:ext cx="3829584" cy="5306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625B9-2818-4096-B8AE-E5BEA921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79" y="623494"/>
            <a:ext cx="382958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73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3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22422461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CF57-F29B-4107-83E6-E780276E5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634" y="999807"/>
            <a:ext cx="4715510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B706F-1CA7-41BB-A331-6A3750807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1815" y="352107"/>
            <a:ext cx="1590675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87C1D-C164-4B46-9C56-1AFACAC280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76941" y="1824180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3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D22FD2-D0A6-40A1-905A-8566448A2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611" y="393704"/>
            <a:ext cx="3790149" cy="30352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8952-7D36-4723-BB9F-E25BB421D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819" y="3736510"/>
            <a:ext cx="4832061" cy="2727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E8A3EB-480A-4E3C-9F43-2B8550FE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36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CF795-B716-47BF-A3D0-EBDE7478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944052"/>
            <a:ext cx="594042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9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2115-328A-4A85-AD42-558F35A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ДОКУМЕНТА НАЗНАЧЕНИЕ УЧЕТНОЙ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17259406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3FBDA-CC13-4AD8-ADD6-D72D48B4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19451449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27FA-D031-4511-BCA8-91E44884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55592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9EB0D-C2D9-4273-AB1F-9AA11D057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025" y="990600"/>
            <a:ext cx="5442585" cy="4876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27192-6E0A-4D17-ADB4-B7949D385E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3392" y="1538605"/>
            <a:ext cx="5334000" cy="3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63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419D6-B686-4A73-9215-6AE561C1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E63FD-44FA-4D71-B2AE-A98FB5CA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185814"/>
            <a:ext cx="62016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54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0699" y="147637"/>
            <a:ext cx="3771900" cy="3552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3" y="1209674"/>
            <a:ext cx="4257675" cy="1428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EF98E-DC00-4C65-A061-228FBCC728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5787" y="4219577"/>
            <a:ext cx="59404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107F7-8495-473C-868C-E89CC7A26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304925"/>
            <a:ext cx="482028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2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A8F04-C27E-4BE0-B2AC-D958793A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0119" y="1154846"/>
            <a:ext cx="7751762" cy="4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0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2696D-84D4-4AC3-88C8-7A4B51BC9C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6252" y="147479"/>
            <a:ext cx="7859495" cy="4562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38A05-D01C-422E-A29D-91ECD2345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8925" y="4910297"/>
            <a:ext cx="7994148" cy="14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363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B05FE-D6DE-40F4-89C8-78DB42B6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" y="1397402"/>
            <a:ext cx="11116962" cy="40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90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10B6A-A742-4F9B-AF2C-A5632CB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33" y="95002"/>
            <a:ext cx="6115533" cy="31504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2F283-8F41-46E1-BFE8-BFC230B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99" y="3324473"/>
            <a:ext cx="6982799" cy="981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F1D66-3CBE-46AD-B88B-3DA4D365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0" y="4384730"/>
            <a:ext cx="69161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2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BCA34-55C8-4E31-B34C-17BE2E38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584"/>
            <a:ext cx="6897063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36E1-CEE4-479C-B9DF-BC480325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61895"/>
            <a:ext cx="692564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13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7EB74-72E8-408E-8C6D-8484E80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733049"/>
            <a:ext cx="894522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90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C1899D-65B9-4AE4-AF0A-55A0D04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76049"/>
            <a:ext cx="71256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E96D8-E258-45E4-B3C0-D8D6363C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5622" y="467731"/>
            <a:ext cx="8420753" cy="16526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49391-7457-474B-8274-EBA20459E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3963" y="2294519"/>
            <a:ext cx="462407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6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A545C-C330-4882-80B5-6A40F01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3869604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62C4-F2F4-4FD4-96D1-ACFFD3D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Убрали количество в регистре бухгалтерии и количественный признак учета</a:t>
            </a:r>
          </a:p>
        </p:txBody>
      </p:sp>
    </p:spTree>
    <p:extLst>
      <p:ext uri="{BB962C8B-B14F-4D97-AF65-F5344CB8AC3E}">
        <p14:creationId xmlns:p14="http://schemas.microsoft.com/office/powerpoint/2010/main" val="290361900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3EBEE-FFAD-4BB3-966B-A1D6A1B0C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34" y="1138907"/>
            <a:ext cx="5770867" cy="4580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C0C64-6A22-40B6-82F3-35AE8FD07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9436" y="1138907"/>
            <a:ext cx="5804030" cy="4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313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BC2EE-647B-4BB3-A1CB-4DE0CCEE1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8681" y="2882571"/>
            <a:ext cx="2436525" cy="1092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B25C3-8EE3-44A8-AAC7-A20AE151A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909" y="475931"/>
            <a:ext cx="3771900" cy="59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86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04649-D678-41A8-9423-63D082CF8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593814"/>
            <a:ext cx="5940425" cy="35407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72915-D8C8-4CBB-BAC1-1F666858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6" y="4475149"/>
            <a:ext cx="8642424" cy="17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43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927F6C-6EC3-4278-AF47-FDA5DC49B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725" y="1568718"/>
            <a:ext cx="5562963" cy="1380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C92E-5F15-4335-B76D-A77CDF0F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400" y="3909171"/>
            <a:ext cx="2741615" cy="13620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A578A-A277-49F4-ACBE-E4B027AD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02" y="1014075"/>
            <a:ext cx="364858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82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EB52BC-513C-4726-8596-C59B4F1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5" y="891584"/>
            <a:ext cx="11155589" cy="5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66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2C2A0E-B138-483B-A6EC-95E6854E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3" y="354972"/>
            <a:ext cx="6932914" cy="61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94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E8E5B-7F3C-46E9-88A2-7F936510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7" y="2517804"/>
            <a:ext cx="3189184" cy="182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5592F-3D13-4161-99A7-EF529565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10" y="328180"/>
            <a:ext cx="335326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4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59F29-AF6B-4C28-B842-A8BD062AEA4B}"/>
              </a:ext>
            </a:extLst>
          </p:cNvPr>
          <p:cNvPicPr/>
          <p:nvPr/>
        </p:nvPicPr>
        <p:blipFill rotWithShape="1">
          <a:blip r:embed="rId2"/>
          <a:srcRect b="57213"/>
          <a:stretch/>
        </p:blipFill>
        <p:spPr>
          <a:xfrm>
            <a:off x="230325" y="2816437"/>
            <a:ext cx="2637273" cy="1225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F18B0-A086-4702-BA96-C3431C6E4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1594" y="476760"/>
            <a:ext cx="3740518" cy="5906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E7D35-86B9-40C9-90C8-51C71E985F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148" y="476760"/>
            <a:ext cx="3749396" cy="5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8EDF4-68AE-49A8-B712-0C7E0F17F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71" y="1165130"/>
            <a:ext cx="5410442" cy="4527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C78D6-DA07-4498-98F1-203723AED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7704" y="1165130"/>
            <a:ext cx="5421125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9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AB7F-54F6-41D8-BC2C-0BC9F286D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29" y="749953"/>
            <a:ext cx="4582893" cy="3840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A6FB6-F4D9-490B-891D-E905EB743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703" y="5020235"/>
            <a:ext cx="3014295" cy="1177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D72DEA-B2B0-42FD-ABA2-84E41E8313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02473" y="1089351"/>
            <a:ext cx="3119531" cy="4679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B2BE0-45DC-4A8D-AE13-6A2C64E44A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6578" y="1089350"/>
            <a:ext cx="2814449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7687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3EF5-03E6-4BA9-8A67-C9A41E7E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7165411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F115F-E3C2-4895-9DAA-B54DC868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3133023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1D0AE-AB5B-412E-830A-6314C904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51" y="1973592"/>
            <a:ext cx="7346898" cy="2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BD3DBC-EC32-431B-BA0A-FC3F45167845}"/>
              </a:ext>
            </a:extLst>
          </p:cNvPr>
          <p:cNvGrpSpPr/>
          <p:nvPr/>
        </p:nvGrpSpPr>
        <p:grpSpPr>
          <a:xfrm>
            <a:off x="1012115" y="1113828"/>
            <a:ext cx="10167769" cy="4630343"/>
            <a:chOff x="1012115" y="841979"/>
            <a:chExt cx="10167769" cy="463034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7FB433A-17D9-4226-ACBE-640CDDBE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15" y="841979"/>
              <a:ext cx="10167769" cy="463034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84D6653-2033-4774-A7A4-8C00228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962" y="2271475"/>
              <a:ext cx="3334215" cy="320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141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37AFA-8153-4AF0-AA8B-7873A11D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6899712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981ED-FF4A-4BBA-A726-24F8D27D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A04D2-C364-45C9-A037-B6EC3F3C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18" y="2814918"/>
            <a:ext cx="7763163" cy="2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553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3AD25-68E8-47D6-9E84-AD24BB33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649" y="686373"/>
            <a:ext cx="6220702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3CE2B-E45F-466A-912F-5E6E5D85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114720"/>
            <a:ext cx="9813186" cy="66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98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60637-D54B-43A8-801C-6748E528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481" y="196061"/>
            <a:ext cx="9301037" cy="19655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3E2C1-A78F-4C0C-96B3-232667DE5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5122" y="2420470"/>
            <a:ext cx="3341756" cy="41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A5A0D-EA18-4B19-ADEA-FF759E4CE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247" y="2296292"/>
            <a:ext cx="2715746" cy="2265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C8233-733F-4E61-9531-C23FD4A0C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1993" y="581415"/>
            <a:ext cx="3552760" cy="5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40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249F89-27B7-4A84-8C9F-7D82F254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09339"/>
            <a:ext cx="891664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0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26ADA-F623-49C4-B491-356A3FA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177651"/>
            <a:ext cx="6639852" cy="1257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55372E-C260-4BAD-BB93-4E951032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10336"/>
            <a:ext cx="6468378" cy="90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AF6BF-70DE-4CBB-8DA9-E6320850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48" y="3490547"/>
            <a:ext cx="664937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2C6B8-E484-410E-9D16-5B341B8D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02233"/>
            <a:ext cx="11474824" cy="5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46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4BF34-8D10-46F7-8B7C-1CB508E2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23760"/>
            <a:ext cx="73638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84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571C-F793-4E44-8D6F-B8E8B0B5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6722045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C4C5D-1808-4F64-84D6-74767CD82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4383" y="5067495"/>
            <a:ext cx="6803234" cy="15562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3" y="234237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8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15C0-A163-4F94-B121-2A9921216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892" y="2776537"/>
            <a:ext cx="1552575" cy="1304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DB89F-FE68-494A-AB2B-5E3D9C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76" y="356758"/>
            <a:ext cx="3591426" cy="6144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07404-7419-4412-BBE9-D69EE99C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12" y="509179"/>
            <a:ext cx="359142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79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F6576-51D8-4BB5-AC79-3BF82F94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43" y="280548"/>
            <a:ext cx="3581900" cy="6296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430908-7E2C-4D18-92CC-ECC9F63E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31" y="290075"/>
            <a:ext cx="359142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7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5802-4163-4C3E-B803-EC125EFE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1" y="430157"/>
            <a:ext cx="7319538" cy="393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73B0D-CE3B-4AAF-9849-8A0E51A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4703577"/>
            <a:ext cx="906906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5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4D4C-2564-4ABE-BF85-B0F26BA1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56" y="866712"/>
            <a:ext cx="9194288" cy="51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91B85-DE64-427B-9501-3E58756C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1811" y="901931"/>
            <a:ext cx="8008377" cy="5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30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038D4-D0AD-4267-BE1B-A97224323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0132" y="966470"/>
            <a:ext cx="4991735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81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7253B-490E-492F-B2CE-427A22610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38" y="79232"/>
            <a:ext cx="4057650" cy="3116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0324F-ABD8-485B-970A-FCD0C0D6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3" y="79232"/>
            <a:ext cx="3997353" cy="3116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17ED2-3457-4F51-8A89-95D13247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38" y="3606579"/>
            <a:ext cx="4057650" cy="317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6EB5DD-DB46-4135-8CB1-C92617FA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812" y="3606579"/>
            <a:ext cx="4090909" cy="31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072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AB665-9314-4D05-A5FC-87DCC37C9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1074" y="127634"/>
            <a:ext cx="3800475" cy="29451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846669-0570-44C3-AF89-6AF98E7C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2" y="127634"/>
            <a:ext cx="3795767" cy="2945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F972B-E33D-42C4-BF4E-63F2EEA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03" y="3785236"/>
            <a:ext cx="3811816" cy="294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753845-1ECF-47FD-AF17-BCCCA43F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01" y="3785235"/>
            <a:ext cx="3811818" cy="2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63898-3EB8-4BE9-9F4B-83F68199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939" y="875982"/>
            <a:ext cx="4667885" cy="5106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01FA94-DCC6-40FC-A707-9E66240F71B8}"/>
              </a:ext>
            </a:extLst>
          </p:cNvPr>
          <p:cNvPicPr/>
          <p:nvPr/>
        </p:nvPicPr>
        <p:blipFill rotWithShape="1">
          <a:blip r:embed="rId3"/>
          <a:srcRect t="684"/>
          <a:stretch/>
        </p:blipFill>
        <p:spPr>
          <a:xfrm>
            <a:off x="7092432" y="2062065"/>
            <a:ext cx="2933700" cy="27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509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6A64F7-9337-4795-9AF5-9F94F7A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30" y="437731"/>
            <a:ext cx="3852696" cy="5963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8422ED-AD66-4619-847E-E7DE6C4B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6" y="452021"/>
            <a:ext cx="3581900" cy="5953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9E5356-4331-4D2D-8213-D8ED46A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5" y="442494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587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FB8E6-8FF9-4F59-9C9F-9C1AE23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" y="656838"/>
            <a:ext cx="3591426" cy="5544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910A74-DBC0-4A26-B939-4B1E51BA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671127"/>
            <a:ext cx="3600953" cy="5515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20D4A-0940-45ED-B7AD-4DF31B20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58" y="380573"/>
            <a:ext cx="35914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62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D12ED-AF07-4206-A68F-711AA8E3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8" y="380574"/>
            <a:ext cx="3600953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2B089-87F8-4316-92E9-6E348F4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5811"/>
            <a:ext cx="3600953" cy="61063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7A4FDA-3CD0-498F-B286-BA520E91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78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266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4AFA-D3A6-49D0-8223-81F8B4A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371048"/>
            <a:ext cx="35819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23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86D09-B8B8-4A9F-9A10-678A0103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28762"/>
            <a:ext cx="1867161" cy="1800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BEF01-CEFC-4934-8661-DF3C11C7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0" y="2066735"/>
            <a:ext cx="3600953" cy="2724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F6ACA0-2B77-4C75-A567-8C4E7C38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3" y="766391"/>
            <a:ext cx="359142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81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3B2A4-03D8-4757-8E02-118ADB47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" y="756864"/>
            <a:ext cx="3572374" cy="5344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5F867-80D9-4361-897F-99A21AE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761628"/>
            <a:ext cx="3591426" cy="5334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2FBC1-2B0E-4231-9C49-9E9F450C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61" y="852127"/>
            <a:ext cx="3591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81F3A-A9AF-420F-BD8F-1FBDC9F37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388" y="1614879"/>
            <a:ext cx="8393223" cy="36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73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70B03-EC8F-47B5-9E57-18FDE34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8" y="914049"/>
            <a:ext cx="3600953" cy="5029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8D85-D1BA-45E3-A4FE-EF160CF1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1" y="942628"/>
            <a:ext cx="357237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11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B0996-DD23-4212-BA68-946A351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086810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43AB-C5AD-4C9F-8A24-327F5E4A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ACEB6-4B8A-403E-B70B-DF15000D6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657" y="2214864"/>
            <a:ext cx="9728685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757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16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2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3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12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387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6B28C-724B-4CE6-AA40-680A250F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1478829"/>
            <a:ext cx="10478530" cy="39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17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148C2-3446-49DD-8422-359EC0C4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79997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FF23-9FA2-411C-9FE1-0632201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5988" y="2367785"/>
            <a:ext cx="2019300" cy="1666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781DD-EB6E-4CE2-A56B-8048801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" y="1043461"/>
            <a:ext cx="3410426" cy="4782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F218-50CD-498D-8506-5DAAF9EA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1" y="1148863"/>
            <a:ext cx="5371535" cy="45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53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56024C-A358-47EE-BD14-CC92AAA5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56" y="2028499"/>
            <a:ext cx="5223487" cy="2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17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DC089-9F65-4284-9932-37071F8D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61495"/>
            <a:ext cx="9173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25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E3456-66A8-40A3-9394-DAC2C442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522"/>
            <a:ext cx="5325996" cy="555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0BD47-DB63-4D8F-8C51-AFBA61CA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8" y="1798330"/>
            <a:ext cx="3343742" cy="1333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8F5B8-A053-491B-990C-EF95A421E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681" y="3725985"/>
            <a:ext cx="3609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304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6E1F2-6187-4117-9A70-E2B7F18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02" y="62086"/>
            <a:ext cx="7712796" cy="6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36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E75C9-971B-4082-BC10-5A6C16B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84" y="663519"/>
            <a:ext cx="4698631" cy="55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42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4F9-2CA2-4D97-999A-D5EA2B9A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708152"/>
            <a:ext cx="3796461" cy="14416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605257-0604-4B18-890A-3B1B58F3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9" y="198130"/>
            <a:ext cx="3551413" cy="64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71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86C58-F4F1-48B5-9D76-A82EE40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9" y="242443"/>
            <a:ext cx="5934903" cy="6373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CBCD-A7BF-4572-8306-F2A6A3DD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4" y="242443"/>
            <a:ext cx="3719398" cy="32792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35D63-F650-4663-B2FE-DF2387D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78877"/>
            <a:ext cx="4130313" cy="1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264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20AC-2331-4877-8361-21BF98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Добавить номер строки в запрос расходной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42AEEB-735F-483D-AFD5-540D028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3084410"/>
            <a:ext cx="10709868" cy="6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78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059D-E15C-43B8-9D48-98C79701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4</a:t>
            </a:r>
          </a:p>
        </p:txBody>
      </p:sp>
    </p:spTree>
    <p:extLst>
      <p:ext uri="{BB962C8B-B14F-4D97-AF65-F5344CB8AC3E}">
        <p14:creationId xmlns:p14="http://schemas.microsoft.com/office/powerpoint/2010/main" val="355142844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E60FE-505D-46A6-AF82-C0174AB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375094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C2584-2FB9-4EF7-8968-1DAA571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971207"/>
            <a:ext cx="58777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66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82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41446196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980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1A031-E49E-4A8F-8317-0C637B4D3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8675" y="2347911"/>
            <a:ext cx="2019300" cy="2162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6A105-975B-4B59-B376-D8689DF9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07" y="680653"/>
            <a:ext cx="3810532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C9C31-6DC5-43ED-8EE3-FD07233E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47" y="633020"/>
            <a:ext cx="380100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04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40EA5-2C80-4908-ACDF-98A812010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20" y="980757"/>
            <a:ext cx="4639310" cy="4896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EBC65-0C00-4739-817B-0A2E472FC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3804" y="94932"/>
            <a:ext cx="4686935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56C7D-B787-4F90-B43C-F9D060862C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40" y="3429000"/>
            <a:ext cx="3161983" cy="30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B33E9-6616-46BF-878D-209A87A94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155" y="3842153"/>
            <a:ext cx="3781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10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CC6-FBEB-4B1B-ADE3-4CDDECDD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0357364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7EE96-3755-4148-88D4-AAC549F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8547244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1E5F3-9A4B-496A-A094-2C8B140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E5B769-A0D6-4D16-8F56-8871F98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152472"/>
            <a:ext cx="489653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24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FFA7E-2C4D-4B70-9485-36B61F3B0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1309391"/>
            <a:ext cx="486795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560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3D2DE-4EF5-49AB-A6A4-85DA81B2A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619" y="1104795"/>
            <a:ext cx="8132762" cy="4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3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F5046E-8EA9-470C-A143-EF6B8B6F1EC8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СОВМЕСТИТЕЛЬСТВО НЕ ДОПУСКАЕТСЯ ПОДРАЗДЕЛЕНИЕ НЕЛЬЗЯ ДЕЛАТЬ ИЗМЕРЕНИЕМ И ЕГО МОЖНО УДАЛИТЬ ВЕЗДЕ. КОГДА СОВМЕСТИТЕЛЬСТВО ДОПУСКАЕТСЯ БУДУТ ИЗМЕРЕНИЯ СОТРУДНИК И ПОДРАЗДЕЛЕНИЕ.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602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9558-A398-44A8-AB2D-19EFCCE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409528"/>
            <a:ext cx="8897592" cy="2457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FF031-807B-41CD-B138-39C1F61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4324180"/>
            <a:ext cx="89452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446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D4FAB-074D-4931-A137-F9902F20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195075"/>
            <a:ext cx="889759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44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96E38-923E-4E02-8DC4-AF131FB2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93" y="241776"/>
            <a:ext cx="6339614" cy="31872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453EE-6637-42CE-84D9-306E7E75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0" y="3519241"/>
            <a:ext cx="5744060" cy="3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992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D56FC-1948-41F0-A95B-7A1DF9C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39" y="273709"/>
            <a:ext cx="5024921" cy="2826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3B78A-0D76-484A-A6D5-B8FA1B2C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2" y="3209578"/>
            <a:ext cx="6944694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BDC9DA-DDF3-4638-84AC-F56BB73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52" y="4414025"/>
            <a:ext cx="69542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925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41509-3C2E-4E8A-A34D-9021D3B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85443"/>
            <a:ext cx="756390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878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E547B-9C94-4E98-A517-D12E4923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961680"/>
            <a:ext cx="725906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674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4261F-9F46-4C85-999A-483EC9E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5577582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3038474"/>
            <a:ext cx="2143125" cy="781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575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2C471-383E-45BC-8C23-01B10DA71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1525" y="1228725"/>
            <a:ext cx="5568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857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AB0E8-2CA5-4665-8392-4E85E487C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210" y="2438400"/>
            <a:ext cx="2047875" cy="1981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D921-4E2C-44CC-A5E8-B655B025C2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410" y="676275"/>
            <a:ext cx="354838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4EB-DC66-480D-92F4-99EB67B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Включить разделение итогов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507597-C7B4-4DD2-878B-8A03841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1948816"/>
            <a:ext cx="5649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BC7747-C53F-4C04-B4C9-F45B45621F92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НЕОБХОДИМО ПРЕДУСМОТРЕТЬ ВОЗМОЖНОСТЬ РАБОТЫ ПО НЕСКОЛЬКИМ ГРАФИКАМ, НУЖНО ДОБАВИТЬ ДОП ИЗМЕРЕНИЕ В РЕГИСР СВЕДЕНИЙ ГРАФИКИ РАБОТЫ.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ВЫДАВАТЬ ОШИБКУ ДЛЯ ДАТЫ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695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6DC8C-DF43-4A18-A441-842260674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911" y="1262060"/>
            <a:ext cx="5205095" cy="433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5C5E-C088-42A4-9B01-B2CBD935CF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179" y="1237929"/>
            <a:ext cx="5248910" cy="43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612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91F10-75A1-4FA7-9CED-5E99AC02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75864"/>
            <a:ext cx="3639058" cy="56967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53BC-FDBE-4F37-A4BB-8A881A8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585390"/>
            <a:ext cx="3581900" cy="56872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4922D-64FC-4343-B246-F1758679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50" y="566338"/>
            <a:ext cx="35914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724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C2A53F-3CA8-462D-8BE7-03EA3267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9" y="571101"/>
            <a:ext cx="3591426" cy="5715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00D99-9709-4A8E-AA81-D98D81B1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347" y="280548"/>
            <a:ext cx="35819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67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530EB-397D-4188-910F-FCD993B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СУММ ДОКУМЕТА КУПЛИ-ПРОДАЖА: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9C954-3C8D-4BD6-BE79-A3F8CFD7D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66" y="1690688"/>
            <a:ext cx="3231515" cy="445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76C25-8A38-4583-8CDC-B3266B1498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9499" y="1690688"/>
            <a:ext cx="5487035" cy="2247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6FC47-F091-48E1-9DC5-E7ABE16998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3490" y="4425951"/>
            <a:ext cx="4982210" cy="8382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FC00B-195F-4F78-9985-E3F35D1B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73" y="1842494"/>
            <a:ext cx="3010324" cy="4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246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46E0F-CBC7-41B0-8CB2-5C526864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7799" y="971231"/>
            <a:ext cx="5876402" cy="49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865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66FA-28FF-4F00-A93E-5617542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КУПЛИ ПРОДАЖИ</a:t>
            </a:r>
          </a:p>
        </p:txBody>
      </p:sp>
    </p:spTree>
    <p:extLst>
      <p:ext uri="{BB962C8B-B14F-4D97-AF65-F5344CB8AC3E}">
        <p14:creationId xmlns:p14="http://schemas.microsoft.com/office/powerpoint/2010/main" val="295506251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A6452-E3DB-46AE-B144-B33AB41E7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2506" y="1165069"/>
            <a:ext cx="7586987" cy="45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317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47A881-3920-49BB-82C9-66A054581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9046" y="1154285"/>
            <a:ext cx="10433907" cy="4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DEAF9-2F02-4C2B-8AAE-055E1F977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6795" y="526396"/>
            <a:ext cx="5058410" cy="1304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D781D-34DC-4FE8-9C53-D97E14570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216" y="2145768"/>
            <a:ext cx="11071568" cy="3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958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A1549-0C7D-4690-BEE9-6BFCC69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32" y="1184435"/>
            <a:ext cx="5040573" cy="44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CD2F3-8685-4C9E-A9E3-3AF16F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97" y="1184435"/>
            <a:ext cx="5030922" cy="44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9FF3B-E78A-4DC7-82A8-6E466C71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КОНСОЛИ ЗАПРОСОВ МОЖНО СДЕЛАТЬ: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241766-9C52-42FA-B052-41A5EA9C6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579" y="2267806"/>
            <a:ext cx="9196841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53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B1944-B955-4297-8A3F-07557A68D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19" y="1895871"/>
            <a:ext cx="2372011" cy="30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B560E-72B5-4529-BA02-616970DB6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500" y="571181"/>
            <a:ext cx="3781425" cy="57156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3D0C5-1BEC-4A02-9810-FCB34CAFC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3716" y="561655"/>
            <a:ext cx="3800475" cy="57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647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D6FF-83AF-4C3F-BCF8-094BB37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9686929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06F2F-0F96-4ACF-BAAF-582915B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B99BDE-E3FE-4C76-8196-C863B87623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7" y="3003176"/>
            <a:ext cx="8595345" cy="1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90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D597-C4C6-414A-8D3B-014FEE948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717" y="1089759"/>
            <a:ext cx="8214565" cy="4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6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D929D9-9E63-467C-8CFF-9AFE927EE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2602" y="1577788"/>
            <a:ext cx="7646794" cy="1311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862FC-4310-43B1-A3E4-55331F4268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10" y="3716094"/>
            <a:ext cx="11422579" cy="15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24058-4602-407F-A20B-248ACA0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09365"/>
            <a:ext cx="894522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18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85781-BD8B-44EF-98C1-2ABEF2E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593888"/>
            <a:ext cx="6906589" cy="1648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5A88-A9F3-4A4E-8AD7-7D86AB36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2459854"/>
            <a:ext cx="6887536" cy="21338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314EF-4817-4C22-B1DE-F353ACA3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74" y="4811663"/>
            <a:ext cx="663985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934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2681-C3E8-47F1-98ED-622B89B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518971"/>
            <a:ext cx="811643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38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DC55-8326-40DC-AC65-3CA4DE2A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4" y="1871464"/>
            <a:ext cx="7959211" cy="3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20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9AD80-E789-4E30-B4DB-EEA701D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14145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DDA4B-AE43-40E2-AB89-6ED59751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036" y="2508622"/>
            <a:ext cx="1963469" cy="1840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1C8A6-64C3-48C8-8C86-4DA74F3C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" y="349895"/>
            <a:ext cx="3401675" cy="61582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F552B2-C192-450A-9663-EA24F359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53" y="825759"/>
            <a:ext cx="6171690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00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57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31087-9D29-4FAA-B12F-D4E09A3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" y="2967777"/>
            <a:ext cx="1232564" cy="922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0C39D-2BF9-416B-9377-B14939D7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19" y="366284"/>
            <a:ext cx="3572374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5E5BB6-0BCB-4DF4-BDAF-7F1C23C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43" y="518703"/>
            <a:ext cx="3591426" cy="5820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0A9008-1081-4E07-9FD7-FC4A088B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519" y="619915"/>
            <a:ext cx="3212806" cy="5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559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D631E-F104-4054-BAE4-12B4FF6A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18838"/>
            <a:ext cx="8992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46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F6C49-DEE7-40AF-B6E0-FF1645E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1" y="62366"/>
            <a:ext cx="9050013" cy="1695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0228AB-41C2-4A16-847B-3DC220E3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30" y="2071802"/>
            <a:ext cx="6129740" cy="43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48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5EE3-0E9B-4C18-B3C8-B1B7FF53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"/>
          <a:stretch/>
        </p:blipFill>
        <p:spPr>
          <a:xfrm>
            <a:off x="3077630" y="425870"/>
            <a:ext cx="6036739" cy="60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4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1F5CE-D99A-44CE-B13C-E956B430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60" y="307910"/>
            <a:ext cx="3613641" cy="2669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4B7D8-54FC-4D63-8F14-BB2814F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5" y="307910"/>
            <a:ext cx="3657680" cy="2669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AFD60-CC55-4E9A-8B1A-49A7A637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81" y="3429000"/>
            <a:ext cx="45059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700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C533D7-0A31-4F4A-B097-2659B03A4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476" y="1219200"/>
            <a:ext cx="4848860" cy="441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E3979-AA54-4233-9BEA-7370644EDA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666" y="1219200"/>
            <a:ext cx="48708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891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8E96-F9B8-4641-A50A-4FCA0DC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7" y="361522"/>
            <a:ext cx="3591426" cy="6134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08FD-4585-4323-818B-10BF2D96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9" y="275785"/>
            <a:ext cx="358190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27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E6167-B8EE-4331-B4DE-69B346EA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9" y="909286"/>
            <a:ext cx="5048955" cy="503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7A9DA7-8B8F-42B9-B3CB-6B066267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81" y="2161998"/>
            <a:ext cx="171473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427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7B0A7-7D10-4F5A-80D0-9D8BBE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437731"/>
            <a:ext cx="3848115" cy="5982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0162B4-705B-43E3-9807-ED7EE1E2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437731"/>
            <a:ext cx="3600953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A28F09-2D3E-4F22-92A3-9C4E8772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61107-1BA8-486A-917D-AA51F34E9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94" y="1431677"/>
            <a:ext cx="4998771" cy="3994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2EF50-E784-4DC9-88B0-9735572E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6862" y="2795586"/>
            <a:ext cx="143827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9393D-A65A-44CF-85A6-D7392F658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3153" y="413423"/>
            <a:ext cx="3668704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5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0B778-B6F1-45C0-910A-55380F1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7" y="675891"/>
            <a:ext cx="3581900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4C64C-9C2E-4190-AB38-546E3342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80574"/>
            <a:ext cx="3591426" cy="60968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E0B35-8695-4237-A051-BD5F9DF0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93" y="380574"/>
            <a:ext cx="359142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23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B6B73-C48D-483D-ABF1-98E197D48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9182" y="971232"/>
            <a:ext cx="4953635" cy="49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1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4D92-960E-4F17-9F64-93191E7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2" y="132890"/>
            <a:ext cx="4582164" cy="3296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7CE67-E6AD-4401-AAC3-99C90139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6" y="132890"/>
            <a:ext cx="4510963" cy="32961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8FDE7-2142-40DA-8967-D778611C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44" y="3573625"/>
            <a:ext cx="4205111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426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E4675-C9E8-4E4D-B5E8-074AE2AA9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5" y="399470"/>
            <a:ext cx="5624700" cy="6059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EFFDB-8C3A-4A86-A78D-F4297E689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367" y="399469"/>
            <a:ext cx="5549513" cy="60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88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E03B7-5D03-4C62-B1C7-F8D4A535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20" y="656837"/>
            <a:ext cx="3581900" cy="5544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9BF9D-6A2D-49AF-9EBA-C52599B0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" y="442494"/>
            <a:ext cx="3572374" cy="59730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60735-0022-44A7-87F0-16189E1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7" y="442495"/>
            <a:ext cx="359142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5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130C3-16AE-485D-8A8D-EF5D2ABF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87" y="380574"/>
            <a:ext cx="3581900" cy="6096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32B45-5E48-4BF2-BF0A-D8A9717A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5" y="380574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829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4AF172-3B80-41FD-852C-3CD0D19D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" y="1543845"/>
            <a:ext cx="3777398" cy="3770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6C91B-FE74-40AD-B358-BB2DB88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642547"/>
            <a:ext cx="3591426" cy="5572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618029-7342-4E9A-ADC3-04391F7D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95" y="642547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434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82E05-7577-4290-8F05-705EBD19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0542" y="221878"/>
            <a:ext cx="5950916" cy="64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09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7AA5A-FF9C-4CCD-BFF9-986D3361C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957" y="2453999"/>
            <a:ext cx="1685018" cy="1950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B5AB2-79EC-4CAD-BDC1-6C37F656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8" y="2339846"/>
            <a:ext cx="2912126" cy="217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CFFC6-4618-496C-931E-C6E60E39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7" y="771150"/>
            <a:ext cx="3572374" cy="5315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D2352-C943-4FAF-B77C-5575F6B7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94" y="756860"/>
            <a:ext cx="35914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73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C481C7-DB81-4894-BE3B-EBA2AB69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766391"/>
            <a:ext cx="3562847" cy="5325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C4E1D-FADF-4192-AF60-12CC6B66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76" y="861654"/>
            <a:ext cx="3562847" cy="5134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A0BE2-13A1-49F6-8C35-4F4CE738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90" y="918812"/>
            <a:ext cx="35723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2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33F-6174-45C6-96C2-B58AABC8F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2048" y="525513"/>
            <a:ext cx="7307904" cy="58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00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D54E-D4D7-4ADA-94AD-4428A50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" y="909286"/>
            <a:ext cx="3591426" cy="5039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59852-FCE7-45F6-ABA2-0BB09C0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076261"/>
            <a:ext cx="3572374" cy="27054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0D12AC-285B-4C45-AC9A-6EFA787E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4" y="766391"/>
            <a:ext cx="358190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61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BB65FF-5AF1-487A-8467-8A7BDE30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6" y="752101"/>
            <a:ext cx="3572374" cy="5353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AB798-4B1A-4968-814C-CEBAAD0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50" y="856891"/>
            <a:ext cx="3581900" cy="51442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1B83B6-7A0A-49F0-AB37-BA7F0841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04" y="456784"/>
            <a:ext cx="358190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81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21BBD-DDEE-454E-AA0E-22F79B5A0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736" y="1274761"/>
            <a:ext cx="4872355" cy="430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D039F-71F6-4B43-BA91-62827134B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298" y="1274762"/>
            <a:ext cx="579596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84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3EC7D-9A7D-4B28-8FE2-54F3A510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9" y="1985761"/>
            <a:ext cx="1848108" cy="28864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677704-4184-4111-99B3-9A9E561C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40" y="680654"/>
            <a:ext cx="3591426" cy="54966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484D0-7A07-4002-BE00-209FD6F1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300" y="213864"/>
            <a:ext cx="359142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115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F7185-DCD6-4878-9273-41F2AE38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65733071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B6520-9766-401C-A832-71D7BB2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44B2C9-6133-41F5-808A-AB7F83DB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1" y="3087817"/>
            <a:ext cx="8771898" cy="15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802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7C63CD-E19A-4C5A-84CB-96F333403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887" y="377795"/>
            <a:ext cx="6934226" cy="61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99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A28C6-82E9-4408-9A5C-6ED945CFE9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16" y="785354"/>
            <a:ext cx="8991567" cy="52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063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D9FDA-9C84-43F9-8ED8-3CBDCE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7535"/>
            <a:ext cx="7868748" cy="45821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0C0E0-2EA9-49B1-8ABF-5038435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5100943"/>
            <a:ext cx="6087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732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5480-40B8-460D-ADCB-C8478706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DA4C1-BF95-4667-ACE0-E39BBD9F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40" y="1564802"/>
            <a:ext cx="6834720" cy="47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D9483-11BD-45D1-8B91-44AC99DA5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920" y="185000"/>
            <a:ext cx="4584160" cy="15122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ADD29-45DD-4CCB-9744-96A11EF8C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7415" y="1747839"/>
            <a:ext cx="3733009" cy="4925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64B54-5037-42E4-80B4-C913D8E2CE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6293" y="1747839"/>
            <a:ext cx="3738292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20F64-5E9A-4259-BE60-28F73BA9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63640"/>
            <a:ext cx="8421275" cy="1390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7CE3F-00D4-4D2D-A7A9-58793A91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4" y="1523734"/>
            <a:ext cx="8430802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9BA9C-D4C2-4AD3-97D2-F743BBDA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4" y="2678986"/>
            <a:ext cx="8402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733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5BC28-42F1-484E-A4C1-886AB49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628788"/>
            <a:ext cx="64969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016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6929A-0C5B-496E-9952-24FA8953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265557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157970-B3EF-42B2-A908-3677DF20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261495"/>
            <a:ext cx="599206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51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8C095-1EA6-475A-8732-D20B954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366285"/>
            <a:ext cx="8802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48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FD4ED-2AC0-4015-9FA9-A4700F7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66" y="299601"/>
            <a:ext cx="3353268" cy="6258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884C9-50B7-4CF6-BCDB-6D6E359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6" y="624980"/>
            <a:ext cx="3749375" cy="56080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096F6-FA4F-4DC1-AA29-5CC8DDAB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0" y="2344182"/>
            <a:ext cx="2485737" cy="2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95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E3302C-90AB-4419-86F7-84263A369519}"/>
              </a:ext>
            </a:extLst>
          </p:cNvPr>
          <p:cNvGrpSpPr/>
          <p:nvPr/>
        </p:nvGrpSpPr>
        <p:grpSpPr>
          <a:xfrm>
            <a:off x="1350028" y="437742"/>
            <a:ext cx="9491943" cy="5982515"/>
            <a:chOff x="1350028" y="437742"/>
            <a:chExt cx="9491943" cy="59825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6322943-F644-45FB-A032-F3065694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028" y="437742"/>
              <a:ext cx="9491943" cy="598251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5E71E3E-2B22-440E-9A99-E604780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652" y="1833339"/>
              <a:ext cx="3315163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157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A1546-1651-4D76-A318-C61D76E7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4" y="542522"/>
            <a:ext cx="3362794" cy="57729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438A3-70C8-4679-9373-D771F900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2" y="1704734"/>
            <a:ext cx="336279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60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D5A3A-88C3-4AD4-912B-B5E7BD46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77671588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D2D05-20B2-4C75-8E4D-8D4E9643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5</a:t>
            </a:r>
          </a:p>
        </p:txBody>
      </p:sp>
    </p:spTree>
    <p:extLst>
      <p:ext uri="{BB962C8B-B14F-4D97-AF65-F5344CB8AC3E}">
        <p14:creationId xmlns:p14="http://schemas.microsoft.com/office/powerpoint/2010/main" val="3408178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50DA-B590-4AD3-A053-871B87D48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072" y="1316477"/>
            <a:ext cx="4743854" cy="998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D830D-35A0-438A-A47F-A6DFEE01B7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6079" y="2951322"/>
            <a:ext cx="6799839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967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7DB24-54EA-4A1B-9466-575FDC8B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23499371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6DA51-8D95-4CC3-BFB2-5D0C68F3A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062037"/>
            <a:ext cx="5940425" cy="4733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4CA2C-E8C8-4272-89C6-FCFE4F78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62037"/>
            <a:ext cx="594042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04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77D83-F09D-4DF2-9A6D-A4536C275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062" y="466407"/>
            <a:ext cx="3819525" cy="5925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7C19D-D8B9-4AEE-BF12-44A4DF392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988" y="466407"/>
            <a:ext cx="379095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77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E34A4B-2AAC-44E0-9F41-4AB705E3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645" y="961707"/>
            <a:ext cx="5915660" cy="4934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BA80D-D244-4358-846F-41B719EAC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170" y="947419"/>
            <a:ext cx="5925185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09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6179B-1EFF-40BF-821C-BF6EC1D4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962" y="537845"/>
            <a:ext cx="3838575" cy="5782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42E3D1-EB47-400D-9AB8-88F5CD16D7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35" y="390207"/>
            <a:ext cx="3615303" cy="6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49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5C541-6E34-47CD-9142-E9DACAB42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775" y="2633662"/>
            <a:ext cx="192405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67BE2-1298-4EF6-9471-4D51D0B37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7125" y="528319"/>
            <a:ext cx="3810000" cy="5801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5BC8-264A-46EB-8EBE-75552A8C1D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1450" y="528319"/>
            <a:ext cx="3829050" cy="57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375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B32B3-67D1-4A84-B44A-F6BF1348E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905" y="1176337"/>
            <a:ext cx="5658485" cy="45053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C0F529-FDB7-42FA-BFDE-5B851B84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7" y="1176336"/>
            <a:ext cx="5423658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347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212A4-941C-4D5E-BC84-FC0C7492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9680" y="709295"/>
            <a:ext cx="3810000" cy="54584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DA40-CD74-4261-A38E-E7EA11100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2321" y="690245"/>
            <a:ext cx="3800475" cy="54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024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04A6E-346A-49C7-A02A-16038DE0F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5" y="618807"/>
            <a:ext cx="3810000" cy="5620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56EE5-05E5-4582-815A-ED701C0466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8025" y="618807"/>
            <a:ext cx="3810000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203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A1EA7-AA0C-4EDD-BC51-B64B3FB31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1520" y="1176337"/>
            <a:ext cx="564896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0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C09B8-F037-4237-B2DC-8E506E02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974" y="1266177"/>
            <a:ext cx="8522051" cy="4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80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6FEBA-3AD8-4BCE-B7CB-0985B382A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2" y="1487176"/>
            <a:ext cx="2809875" cy="4685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10EB0-EEF8-448D-A3C8-13232816B6E7}"/>
              </a:ext>
            </a:extLst>
          </p:cNvPr>
          <p:cNvSpPr/>
          <p:nvPr/>
        </p:nvSpPr>
        <p:spPr>
          <a:xfrm>
            <a:off x="3048000" y="3523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КУРСЫ ВАЛЮТ ПРОВЕРКА ЗАПОЛНЕНИЯ: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45775171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3DF4C-65A2-4C24-8E57-71D67A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112142034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C64C-0F3F-462E-8720-A91A4D52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140917137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49F0-CC31-4F5B-9BB3-677A7CFE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70CCCF-B1A4-463E-8D16-D9664569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19" y="2749458"/>
            <a:ext cx="6030167" cy="1314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88C-974F-4FAD-83FA-FC1AA457C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0914" y="4572000"/>
            <a:ext cx="21621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865414-C0F9-49DE-9416-F100CF592F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78432" y="320674"/>
            <a:ext cx="372173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28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BB38-EDA7-41DA-9422-C06028E09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2045" y="1300162"/>
            <a:ext cx="486791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327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52231B-55FD-4B32-9099-507F90B7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0" y="205483"/>
            <a:ext cx="8800019" cy="64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58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8C5DD-E5A5-4395-BE29-9D1560B75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309" y="5219701"/>
            <a:ext cx="8260256" cy="114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524D6-31C6-4FFF-A000-80F362E7F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681" y="192405"/>
            <a:ext cx="9395512" cy="20056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E1B0C-3154-408E-A0E0-DA9DDD8D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" y="2932481"/>
            <a:ext cx="1109817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193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39B5F-D8E0-4528-92C2-75E835C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052181"/>
            <a:ext cx="1097433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73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82620-DE6C-492A-B2BE-8A152FC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57015"/>
            <a:ext cx="6944694" cy="2105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F55F7-5C0B-4DB6-A514-1723327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2352606"/>
            <a:ext cx="6906589" cy="990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319489-0D72-4566-B07C-9AA80E40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1" y="3429000"/>
            <a:ext cx="6916115" cy="1086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8D682B-B9A6-40F2-9DB2-FB3774C3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4" y="4538517"/>
            <a:ext cx="689706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811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EA5E7-02FD-46C4-891A-6C24638F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323646"/>
            <a:ext cx="6925642" cy="2915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084FD-8637-43C4-B3F8-D13EF530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3619298"/>
            <a:ext cx="6916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7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A589A-797F-47D6-BF35-2F4974AA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1</a:t>
            </a:r>
          </a:p>
        </p:txBody>
      </p:sp>
    </p:spTree>
    <p:extLst>
      <p:ext uri="{BB962C8B-B14F-4D97-AF65-F5344CB8AC3E}">
        <p14:creationId xmlns:p14="http://schemas.microsoft.com/office/powerpoint/2010/main" val="14860032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14A69-53CF-4335-A2F9-6420B57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66470"/>
            <a:ext cx="816406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531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043D2-6BFB-4806-BEBF-4A38D4A1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1833340"/>
            <a:ext cx="622069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105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CF28-C78C-4F9D-8F7C-346C45B7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401199514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B4BF7-92A0-4AA1-BD4D-21D0DD1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 ПРИХОДНОЙ И РАСХОДНОЙ: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284D7-5A9B-4DC0-AA51-C94C4DC75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3759" y="1690688"/>
            <a:ext cx="3084481" cy="4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98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C801-3B11-42E2-B865-C3AB9E69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979" y="1153519"/>
            <a:ext cx="5743102" cy="455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AD575-DC1B-4D21-B75A-31FDFD5A6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919" y="1151795"/>
            <a:ext cx="5722839" cy="45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027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53E56C-451F-4F2C-B259-81E985FC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8" y="1051078"/>
            <a:ext cx="5942636" cy="4755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52819-8E02-4452-82E8-50C702504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4557" y="1051079"/>
            <a:ext cx="5942651" cy="4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452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9889F-192F-4329-A618-DBD68C3E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583" y="688873"/>
            <a:ext cx="6876834" cy="54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376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82637D-C033-4E1B-8D4A-82D54313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1373" y="966470"/>
            <a:ext cx="2228850" cy="4925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D4C7C-6ADA-4A45-8C82-659588BB2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4718" y="1396365"/>
            <a:ext cx="2857500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346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80A41-2A97-4005-A3A3-A42ED7BC7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78" y="527901"/>
            <a:ext cx="7276244" cy="1818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E1FE2-B02B-4F37-8AE9-F86E3E9C7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9099" y="2549920"/>
            <a:ext cx="6593801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997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EA782-B2F8-4975-B4A3-E8BC3103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8575" y="950840"/>
            <a:ext cx="7074849" cy="4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6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9DD5-DD6D-4967-B5CF-3507531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425106297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39605-24E6-4D03-A579-DAF8A682A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76" y="2733675"/>
            <a:ext cx="1943100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E4B59-3397-43EC-A48D-24FC5F0951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860" y="1314450"/>
            <a:ext cx="3534410" cy="4495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9A737-BE50-4409-9DE4-07494C4A3FE5}"/>
              </a:ext>
            </a:extLst>
          </p:cNvPr>
          <p:cNvSpPr/>
          <p:nvPr/>
        </p:nvSpPr>
        <p:spPr>
          <a:xfrm>
            <a:off x="8555634" y="585975"/>
            <a:ext cx="32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БУХГАЛТЕРИИ: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32B7E-C68D-4A19-ACAC-96EED99C49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6955" y="1181100"/>
            <a:ext cx="289941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222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08197-C006-4D0A-98C3-FC50E10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618997"/>
            <a:ext cx="107647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62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1946E-F6D5-40E7-97FD-F94200871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602" y="1257300"/>
            <a:ext cx="4849495" cy="4343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19E35-3F9E-48A4-875F-E3E8EAE71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4903" y="1257300"/>
            <a:ext cx="48494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284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1890-3BCF-41B9-8AC2-C2A63D0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77645049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3F026-704F-4EC8-A72A-1771E7BF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23004226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8D07-2085-412E-A1BB-3A40659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2F6D6DE-BEDC-44C0-A4B3-E8E92116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70" y="3044671"/>
            <a:ext cx="8459659" cy="20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69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FE8D8-3A52-4BE4-9D9D-67A33073B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2" y="849081"/>
            <a:ext cx="8905956" cy="51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590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3795-DDBB-4D26-B7D0-52E39C056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087" y="1435231"/>
            <a:ext cx="1025382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34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93605-B705-46D1-A77E-BD89C654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14128"/>
            <a:ext cx="891664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520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2FD92-9CC3-4764-81D0-87D676F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525416"/>
            <a:ext cx="6878010" cy="182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7D90E-3D9B-4219-9F08-F3293F00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453361"/>
            <a:ext cx="6630325" cy="895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8898E-4E22-4D58-8652-227C2FED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7" y="3447726"/>
            <a:ext cx="6620799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2EB7FA-7F0F-4496-95D3-D6FB38DF6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5042250"/>
            <a:ext cx="6630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6E376A-1CF0-4B00-94B5-B46CC8C3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422" y="2896254"/>
            <a:ext cx="1667108" cy="9335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7F172-D8B9-4466-863A-ABF9867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8" y="102152"/>
            <a:ext cx="3832739" cy="3260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D9944-8A88-4827-8A0B-A3F8AEEC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46" y="109293"/>
            <a:ext cx="3847580" cy="3260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B616E-6D7F-45D7-97BD-4FCB3ED9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8" y="3365424"/>
            <a:ext cx="3832740" cy="3260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854499-3647-49C8-BA04-23E7C554A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7" y="3370185"/>
            <a:ext cx="3832739" cy="3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95D873-2C06-477C-9A34-6037AE5C1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4437" y="2222686"/>
            <a:ext cx="2143125" cy="781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5A8BF-546F-4099-85D2-2C44B8587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1" y="3428999"/>
            <a:ext cx="22002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3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F32B2-F81D-436F-85C0-6060C1A1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452286"/>
            <a:ext cx="753532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2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28CC7-18B4-4B50-B0E5-BBA2781E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96" y="1668489"/>
            <a:ext cx="6570608" cy="35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434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6D995-7761-4C28-980F-CD4DAAB5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197392144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46862-759C-40D7-91B2-E7AF0D4C9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0414" y="418366"/>
            <a:ext cx="3711171" cy="6021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AFBDA-6A40-41D4-B308-446BB39C28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3437" y="418366"/>
            <a:ext cx="3724058" cy="6021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A1377-C1D7-4478-A1B6-7FA386C1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" y="2124460"/>
            <a:ext cx="3198227" cy="2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09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A0E95-96B1-4688-B8FC-92744C0F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1" y="290074"/>
            <a:ext cx="3581900" cy="627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B61771-B8EA-4CC6-939D-222F29BA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31" y="290074"/>
            <a:ext cx="3581900" cy="62778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E6D07-8571-45CF-8B7D-3B67A1D44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64" y="290073"/>
            <a:ext cx="3621047" cy="62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22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8FAB7-D3B4-4EF7-90D9-AA901A4A1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68" y="372092"/>
            <a:ext cx="10466063" cy="6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916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BBAC9-0624-48D5-A99B-06C6BCE4C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76" y="363893"/>
            <a:ext cx="11250448" cy="10823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0A09C-70F3-4A06-A850-8083ECF58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4461" y="1600832"/>
            <a:ext cx="7623078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091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237D5-D90F-4743-816C-FF38573D962D}"/>
              </a:ext>
            </a:extLst>
          </p:cNvPr>
          <p:cNvPicPr/>
          <p:nvPr/>
        </p:nvPicPr>
        <p:blipFill rotWithShape="1">
          <a:blip r:embed="rId2"/>
          <a:srcRect l="590" t="645"/>
          <a:stretch/>
        </p:blipFill>
        <p:spPr bwMode="auto">
          <a:xfrm>
            <a:off x="223933" y="879571"/>
            <a:ext cx="5573154" cy="5098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A3D8D-8435-47D2-A9AC-9036B317C2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486" y="879569"/>
            <a:ext cx="5570725" cy="50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05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21EDA-A1B8-4329-830A-1D0E1295FF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326" y="385372"/>
            <a:ext cx="3743779" cy="6087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05C48-32A8-468E-978C-D2BF15D7A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9495" y="385372"/>
            <a:ext cx="3433009" cy="6087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FF9DFC-7278-4DC6-BDDA-83462A1EEF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3894" y="385371"/>
            <a:ext cx="3414367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472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F122A-588A-4938-8916-49DB52828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1057" y="155221"/>
            <a:ext cx="3929885" cy="6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CC7BD-DEC9-453A-8157-E2A81F25B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9996" y="2500310"/>
            <a:ext cx="2257425" cy="185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A8739B-D108-46C3-ABFA-4FD7A5B38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2954" y="2395534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000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84854-CD1C-45B4-AE32-643121FD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" y="975970"/>
            <a:ext cx="4944165" cy="49060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CDF000-35E0-4C27-A3B3-7A370503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99" y="975970"/>
            <a:ext cx="2943095" cy="22150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786FB-5DDE-46DB-A069-BB049B75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8" y="3287890"/>
            <a:ext cx="3439422" cy="25941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77F9B-EDBF-4A31-BBA8-E70737982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90" y="3287890"/>
            <a:ext cx="3427453" cy="25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85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0292CD-5A86-4CFD-AE5D-7B5467F6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1986330"/>
            <a:ext cx="3825507" cy="2885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CD9BFE-A585-4FBB-8FEE-C8B69BB0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5" y="1986330"/>
            <a:ext cx="3814790" cy="2885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5ACB24-2F1E-451A-A57C-E6B1A5E8D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37" y="1986330"/>
            <a:ext cx="3825507" cy="2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51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DB2B0-9A07-4F7A-97F3-183ACB97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" y="966444"/>
            <a:ext cx="4953691" cy="49251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91AE3-958B-4B1B-A729-D9AE533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7" y="541175"/>
            <a:ext cx="3753361" cy="26351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52592-CA93-4983-A07F-0BB7916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1" y="3256383"/>
            <a:ext cx="3669031" cy="2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4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D8B4C9-F505-42E3-AA46-C438D5FB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" y="904520"/>
            <a:ext cx="5039428" cy="5048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7C028-B53C-4284-9EFD-89399EBD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59" y="904519"/>
            <a:ext cx="503942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772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8381B7-53C0-41AB-9C89-DD1A6341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53625"/>
            <a:ext cx="3581900" cy="5953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6B44F-F0AD-43C2-AF7A-E9B894464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4104" y="453625"/>
            <a:ext cx="3735842" cy="5950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2AF45-955B-4683-AB54-C7231DDB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3" y="453625"/>
            <a:ext cx="3840846" cy="5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19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7039-30B6-4C4D-B7C7-E93BBA94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8018" y="231029"/>
            <a:ext cx="3935964" cy="63959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7D6FB-988C-4BFF-9A9B-BD28F6D0A3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9175" y="231027"/>
            <a:ext cx="3965994" cy="6395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65F11-A04A-4B90-94DA-8A93E9A8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231027"/>
            <a:ext cx="3765834" cy="63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608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A4157-85FE-4B71-B876-DC525C8C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80574"/>
            <a:ext cx="358190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56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9FD8DD-0150-4533-AA3A-DB327635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96797-10BE-458B-B354-ABA8B18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09" y="923575"/>
            <a:ext cx="50489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190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6ABFB-3A59-465F-8D86-4AF32AC4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" y="442493"/>
            <a:ext cx="3581900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B4A0C-A09D-4057-8A3C-5AC7062BE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442492"/>
            <a:ext cx="3591426" cy="5973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98081-86C1-410E-879E-CC0C40A4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93" y="442491"/>
            <a:ext cx="384198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52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3BCAF-4457-4C1E-B943-689FE170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00A3B7-EA73-4CF7-9776-FD291CEF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7" y="390101"/>
            <a:ext cx="357237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0EF-DD9A-4723-9B43-2306674C7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45" y="77319"/>
            <a:ext cx="4744085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92502-6AED-4B7C-96BD-CAB07CF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91" y="4953212"/>
            <a:ext cx="1914792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86C11-61FF-4A69-A9CE-E96FED9A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2" y="726840"/>
            <a:ext cx="3492990" cy="51091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40EED1-B3FB-4374-A635-9FE9BFACC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13" y="666437"/>
            <a:ext cx="33437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037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55B35-CA99-49F5-B085-A1AE841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35" y="2457246"/>
            <a:ext cx="2530039" cy="19244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D9937F-54FC-4BAE-A4F1-C64ABF97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52" y="747332"/>
            <a:ext cx="3581900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399BF3-2812-4C28-89D3-45F1AD7A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747332"/>
            <a:ext cx="3581900" cy="53252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FE48A5-6488-4521-84B9-88D9302D7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293"/>
            <a:ext cx="1873998" cy="21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842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4753E-543C-4C63-ADEA-47720F22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" y="861654"/>
            <a:ext cx="3572374" cy="5134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E6984C-FFCC-4A24-8959-7CD919E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8" y="861654"/>
            <a:ext cx="3669024" cy="51346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47B8FA-E547-4FBD-BF08-11A79B58C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99" y="861654"/>
            <a:ext cx="36801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6783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5DFB-2BAE-49AC-8F4B-7D6902D5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2" y="2061971"/>
            <a:ext cx="3591426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5F6E01-692E-4CB9-939E-FD7CE300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761628"/>
            <a:ext cx="3572374" cy="53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1C114F-5C97-449E-91E2-225B37EF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64" y="761627"/>
            <a:ext cx="357237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148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C7103-80D3-4730-860C-710EE38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5" y="852128"/>
            <a:ext cx="3591426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01111D-F3EE-4135-884E-AD6272F03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9" y="461548"/>
            <a:ext cx="359142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4179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D2BD-23F2-4871-88A6-F9F164C136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742" y="2552975"/>
            <a:ext cx="4270619" cy="1752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256F8-ED4D-4521-A2BF-6D60AE0EB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7241" y="357708"/>
            <a:ext cx="4084432" cy="61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885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10FDE0-442D-4193-A665-905D0E1B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009312"/>
            <a:ext cx="819264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2957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94116D-0686-4905-BA24-CB63DF0A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8" y="408993"/>
            <a:ext cx="11615424" cy="2383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10C09-6D01-45E5-91CC-DEC7F043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57" y="3709538"/>
            <a:ext cx="9244885" cy="17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617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86B7F2-B93B-45F7-95F2-1EE42473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97" y="335718"/>
            <a:ext cx="6952405" cy="61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764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897E-9D5B-43FC-A7D6-B47E5E14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8FAC5-3BAB-4BEA-9092-47502C22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3" y="2517168"/>
            <a:ext cx="11296533" cy="21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6755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9EFF-CCF5-4978-8997-2457816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200007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01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CD2E7-BF3B-46C9-AE7C-AEA2E4A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D373C-AC35-47DF-A62A-757D43D0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4237" y="2612632"/>
            <a:ext cx="9783526" cy="25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943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7A80D-183C-4877-8018-300E5378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0"/>
            <a:ext cx="9182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B7138-A584-4CB1-9C0D-21DA7521F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628" y="889771"/>
            <a:ext cx="11876741" cy="1197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F767D-456A-475B-837C-A38D607417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91" y="2699085"/>
            <a:ext cx="11221616" cy="14598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969686-752B-4518-92A4-8E44DCF299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139" y="4508399"/>
            <a:ext cx="10545722" cy="14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3202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EE7E7-A53C-4A0F-9F1E-B7CF1BD0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36" y="1366549"/>
            <a:ext cx="789732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02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E3D3C-3602-4267-B3B7-6B40EC0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75220"/>
            <a:ext cx="6087325" cy="34390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2E5167-E9DF-4A5F-AF0A-89862FFB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3890704"/>
            <a:ext cx="6077798" cy="924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2B1A-FDDA-4882-A806-24ADF38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886572"/>
            <a:ext cx="608732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91361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5DC0B-5EAA-40A3-8A6F-C2301941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09" y="1868984"/>
            <a:ext cx="7483381" cy="31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82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A1A7F-FD20-4D26-BDFD-74D6FFEC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2166761"/>
            <a:ext cx="683990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6660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BD2CE-6BF3-49F9-ADDD-8AC55623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БП</a:t>
            </a:r>
          </a:p>
        </p:txBody>
      </p:sp>
    </p:spTree>
    <p:extLst>
      <p:ext uri="{BB962C8B-B14F-4D97-AF65-F5344CB8AC3E}">
        <p14:creationId xmlns:p14="http://schemas.microsoft.com/office/powerpoint/2010/main" val="3038266248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2C4161-B0BB-4355-AC10-650115ABB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741" y="2655705"/>
            <a:ext cx="1435124" cy="15465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7DA1E-C863-4FA7-8288-256E8507E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8481" y="552450"/>
            <a:ext cx="2887980" cy="575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5029-731A-4879-92C1-895D24A75F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275" y="544830"/>
            <a:ext cx="2865120" cy="5760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094C31-4F0A-4F35-A6EB-218A392A51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7209" y="533400"/>
            <a:ext cx="289560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879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36BB-5205-494B-96A6-377E048B9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596" y="1150620"/>
            <a:ext cx="5105400" cy="4556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B2BB2-F4D1-4BF1-BB4F-803D7463A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4384" y="1135380"/>
            <a:ext cx="511302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3412098177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33864-744F-45FF-8E8C-7D68C0A1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495" y="605790"/>
            <a:ext cx="2849880" cy="5646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551D7-6CBE-4208-890E-74E0C3F6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5820" y="590550"/>
            <a:ext cx="2880360" cy="5676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CE2E0-0DF8-4A97-916B-70EDCC874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7625" y="590550"/>
            <a:ext cx="28727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04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9BCCB-C6F8-4F40-A7AD-BDD541681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4198" y="152400"/>
            <a:ext cx="10063604" cy="19395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21DAC-0AC2-4B1A-BE72-3EB027FE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1430" y="2217420"/>
            <a:ext cx="454914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815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DE88A-92CD-4E74-8C7B-B431395F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633022"/>
            <a:ext cx="419158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45026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E4169-1C71-40E9-BCD1-00B868B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" y="244096"/>
            <a:ext cx="2921930" cy="63698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771BE-87FC-4F97-9AD7-16827CC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42" y="244096"/>
            <a:ext cx="2943118" cy="63698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96BAE-7D27-4B24-9F3F-FD821984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096"/>
            <a:ext cx="2912870" cy="63698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694C03-AC6A-4386-BD1F-E46DA2ABB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10" y="244095"/>
            <a:ext cx="2963092" cy="63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291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84E12-0371-49C4-AED5-164BAE040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943" y="479238"/>
            <a:ext cx="6556114" cy="5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137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458CF3-BEA2-4054-A354-A92B3DBA2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133" y="549760"/>
            <a:ext cx="3636590" cy="57584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C1D4A-D366-4BC0-8821-C151EC1E48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3290" y="1127993"/>
            <a:ext cx="7591577" cy="46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1811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B38E3-F003-4044-8BA0-604AEA594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5647" y="1180682"/>
            <a:ext cx="8940706" cy="4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932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688B3-3966-49BC-8B06-9DC7C7AF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356759"/>
            <a:ext cx="945011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203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DFFE-BEB3-4CFF-9AC9-1A8CE4EA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</a:t>
            </a:r>
          </a:p>
        </p:txBody>
      </p:sp>
    </p:spTree>
    <p:extLst>
      <p:ext uri="{BB962C8B-B14F-4D97-AF65-F5344CB8AC3E}">
        <p14:creationId xmlns:p14="http://schemas.microsoft.com/office/powerpoint/2010/main" val="257292626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20E-9BA4-4D05-90D9-6EBA13B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3242602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2631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BD68F-2BCF-430B-95CF-CB21FE22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6</a:t>
            </a:r>
          </a:p>
        </p:txBody>
      </p:sp>
    </p:spTree>
    <p:extLst>
      <p:ext uri="{BB962C8B-B14F-4D97-AF65-F5344CB8AC3E}">
        <p14:creationId xmlns:p14="http://schemas.microsoft.com/office/powerpoint/2010/main" val="2092609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290-D1B8-4074-BFC6-81DCC608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173427485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CD9FE-8382-4DBC-9222-628B33516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84" y="1338103"/>
            <a:ext cx="4047322" cy="41817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D8730-E8CE-4007-8F3D-A3D1DB3118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8041" y="1409699"/>
            <a:ext cx="3838575" cy="40386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D6CBF3-D998-452B-AB37-F21509F4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611" y="2351259"/>
            <a:ext cx="1771897" cy="7335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A9136-AF6C-4AD5-96A0-B6F052D6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1" y="3723289"/>
            <a:ext cx="178142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41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0CB7C-F915-4B6F-918C-A58AF99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58" y="2871707"/>
            <a:ext cx="1581371" cy="1114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012B6-066B-4CEB-8B4A-E88FD16E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72" y="666363"/>
            <a:ext cx="383911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912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D8EE9-650D-45D9-9BAB-AB7A6FDF4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589" y="740641"/>
            <a:ext cx="1733550" cy="1257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28D3E-2571-4805-86FC-18D709D71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2425" y="731116"/>
            <a:ext cx="1800225" cy="126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C20BF-3141-406F-9298-86B846F7E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3936" y="533082"/>
            <a:ext cx="3800475" cy="57823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077D6-0D3A-4971-B114-C657D6B80CFE}"/>
              </a:ext>
            </a:extLst>
          </p:cNvPr>
          <p:cNvSpPr/>
          <p:nvPr/>
        </p:nvSpPr>
        <p:spPr>
          <a:xfrm>
            <a:off x="1169505" y="3239571"/>
            <a:ext cx="505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ПРИХОДНОЙ ТОЛЬКО КОМПЛЕКТУЮЩИЕ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A5560-4356-478F-AEE2-E376EF1CFA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4928" y="3789074"/>
            <a:ext cx="3429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5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E18EC2-BBC2-4DFF-9F05-50EC175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3" y="1218889"/>
            <a:ext cx="4867954" cy="44202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7B6-1F29-4FB9-B9E6-AFCAF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45" y="1218889"/>
            <a:ext cx="482984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641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8DC9D-CA9E-460D-87F7-830EEAFC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72" y="323532"/>
            <a:ext cx="3800475" cy="621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5A5D5-A192-49B0-9A26-13AA3A0A5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1722" y="547369"/>
            <a:ext cx="3790950" cy="5763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C124CA-C378-4387-840D-8A2471F93B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2847" y="323532"/>
            <a:ext cx="3800475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640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0D409-6A4B-44A5-A014-700AA04D7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26" y="1057592"/>
            <a:ext cx="5940425" cy="4742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3C3E7-35B6-4A08-878A-2C526ECCB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550" y="1064577"/>
            <a:ext cx="59404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14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9C2B8-31D3-4F5D-AC38-C4A2885D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045210"/>
            <a:ext cx="5940425" cy="47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8225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13666-E7DF-4B84-80B1-7E300BE62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6394" y="1149898"/>
            <a:ext cx="8559211" cy="45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приходная</a:t>
            </a:r>
          </a:p>
        </p:txBody>
      </p:sp>
    </p:spTree>
    <p:extLst>
      <p:ext uri="{BB962C8B-B14F-4D97-AF65-F5344CB8AC3E}">
        <p14:creationId xmlns:p14="http://schemas.microsoft.com/office/powerpoint/2010/main" val="386795756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703F3A-0B3D-415F-B386-7C49EC620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52" y="1124266"/>
            <a:ext cx="5940425" cy="4580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EEDF42-7221-4EA6-A8AF-D0920C78CA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3024" y="1095056"/>
            <a:ext cx="5940425" cy="4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0004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1DFB2-9BD1-4ED1-B9E2-06ED348A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370" y="328295"/>
            <a:ext cx="3800475" cy="6182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FE37-5E88-4A75-B6E0-68E2DDCA8E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6712" y="318770"/>
            <a:ext cx="3838575" cy="6191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333A6-3C61-42F9-8ED4-D752CAE3C2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2154" y="556895"/>
            <a:ext cx="3771900" cy="57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7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7110E-7F69-4F2E-8F3C-56F12C2D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6" y="633269"/>
            <a:ext cx="5940425" cy="123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ABF19-A924-4D35-9728-418113C8F4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6" y="1939116"/>
            <a:ext cx="5940425" cy="42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44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0E609-09FF-47F6-BF4B-00A9ADBC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2613744"/>
            <a:ext cx="2780605" cy="16305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DBA93A-33FE-4E9C-BE76-22BF08E6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9" y="837838"/>
            <a:ext cx="3372321" cy="5182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0A3727-FCA6-46BA-BB1E-3942B154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16" y="837838"/>
            <a:ext cx="33437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158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C2C79-EBE1-44B9-8471-C9DEB99E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990165006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2B41-2B76-4BBC-BE41-4C8515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408526243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D9C01-A9F1-4C68-84F6-444BD389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583C4-F3EC-42FF-A6C4-57989C93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28735"/>
            <a:ext cx="621116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8995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29C647-09F1-4B74-B1BA-FE2482A1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1276049"/>
            <a:ext cx="4877481" cy="430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352B5-D9C9-48DD-ACC4-A8171D03500B}"/>
              </a:ext>
            </a:extLst>
          </p:cNvPr>
          <p:cNvSpPr txBox="1"/>
          <p:nvPr/>
        </p:nvSpPr>
        <p:spPr>
          <a:xfrm>
            <a:off x="7647708" y="324433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ЗАПРОС В ЗАМЕТКАХ</a:t>
            </a:r>
          </a:p>
        </p:txBody>
      </p:sp>
    </p:spTree>
    <p:extLst>
      <p:ext uri="{BB962C8B-B14F-4D97-AF65-F5344CB8AC3E}">
        <p14:creationId xmlns:p14="http://schemas.microsoft.com/office/powerpoint/2010/main" val="4056027449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C1A5B-42DB-4AC1-A7B0-D4AF29D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733608"/>
            <a:ext cx="8907118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AB2DF-8598-4A53-B0C0-E3ADCD55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348" y="2360929"/>
            <a:ext cx="8351304" cy="37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0643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D1D6F-B85F-4A3E-A9F6-E7FA1829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274799"/>
            <a:ext cx="6916115" cy="18195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B0093-1655-4656-AFE2-E3C2F4AB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2229928"/>
            <a:ext cx="6916115" cy="1105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9885E-ECB8-484F-B056-C21B435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523019"/>
            <a:ext cx="6887536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86C186-9E9E-45E6-BD2C-586D6445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15" y="4949479"/>
            <a:ext cx="692564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BA3B6-99FE-4182-8216-7CCA03D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Обработка проведения расходная</a:t>
            </a:r>
          </a:p>
        </p:txBody>
      </p:sp>
    </p:spTree>
    <p:extLst>
      <p:ext uri="{BB962C8B-B14F-4D97-AF65-F5344CB8AC3E}">
        <p14:creationId xmlns:p14="http://schemas.microsoft.com/office/powerpoint/2010/main" val="82563582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F747-7F5E-49DB-9EC2-8B09126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514208"/>
            <a:ext cx="754485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54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47F77-1EE9-4E2A-AA1B-4F399A91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2052445"/>
            <a:ext cx="481079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2854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E6916-468E-4140-BC25-2FF70941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3699685030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D0CAC-4158-41A3-9E42-BCD663065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7897" y="734244"/>
            <a:ext cx="5216205" cy="5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7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0773-D41D-410B-8DD8-ED084C75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1178" y="1174534"/>
            <a:ext cx="7529643" cy="45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824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6128B-BF71-45D2-A678-D88C289FE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343660"/>
            <a:ext cx="5940425" cy="417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8D684-4B84-4B56-94BD-1D564DBE1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555" y="1133475"/>
            <a:ext cx="507746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846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7D5BB-4F35-4C43-A91F-9C46F341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8492" y="3224213"/>
            <a:ext cx="1695450" cy="409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84D18-6A20-4EB7-8456-6593676ED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0347" y="1092489"/>
            <a:ext cx="3708626" cy="46730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452BE-2860-488C-B1AA-3214394FCBC8}"/>
              </a:ext>
            </a:extLst>
          </p:cNvPr>
          <p:cNvSpPr/>
          <p:nvPr/>
        </p:nvSpPr>
        <p:spPr>
          <a:xfrm>
            <a:off x="8839244" y="723157"/>
            <a:ext cx="21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РЕГИСТРЕ БУХ: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3E947A-BE72-44FB-A00E-E32DC1C3E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68878" y="1092489"/>
            <a:ext cx="2847270" cy="46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8081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C6045D-CECC-4A96-87E8-A185C82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614234"/>
            <a:ext cx="1100291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8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92153D-0454-4A8C-8454-BF348219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966444"/>
            <a:ext cx="554432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1797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9F10D-74A4-4A5F-9332-4D0B1D2CD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5865" y="971231"/>
            <a:ext cx="5906135" cy="49155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DCA692-FC61-47C7-9DB3-D6104D02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5" y="2619260"/>
            <a:ext cx="1867161" cy="16194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9FA3-C64B-44CB-A54E-DD6464C5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75" y="766389"/>
            <a:ext cx="33627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1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CAA0-4E54-44C3-B322-7DAB2CE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742BFC-DEE9-4054-AC83-CE81259F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9" y="2690709"/>
            <a:ext cx="6211167" cy="14765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B1710-0FE1-4D86-BDC4-DF60BC8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68" y="1690688"/>
            <a:ext cx="482032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7EC13D-52BF-4C18-8774-0C5A74C6DE60}"/>
              </a:ext>
            </a:extLst>
          </p:cNvPr>
          <p:cNvPicPr/>
          <p:nvPr/>
        </p:nvPicPr>
        <p:blipFill rotWithShape="1">
          <a:blip r:embed="rId2"/>
          <a:srcRect b="2078"/>
          <a:stretch/>
        </p:blipFill>
        <p:spPr>
          <a:xfrm>
            <a:off x="1561861" y="2686050"/>
            <a:ext cx="1876425" cy="14550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21DDC-078B-470D-A4C9-523CD1266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7201" y="715609"/>
            <a:ext cx="3572938" cy="54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34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DC9B-40AC-4008-A9FD-D0C146DDD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1112520"/>
            <a:ext cx="594042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0085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AF557-4DC7-4C96-9280-17F3838A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069" y="1077819"/>
            <a:ext cx="7887861" cy="47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34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75535-9E85-4B14-B76C-F0255353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14812739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8BA8C-0A55-42B7-B311-975E393D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067278208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5E419-FC37-4F1F-BF1B-B2B1075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7DE2AA-8A53-410E-AB7A-479BB974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" y="2658359"/>
            <a:ext cx="11097188" cy="24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405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5CB3AC-2D9C-49BE-8D5F-30455310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3" y="238415"/>
            <a:ext cx="9963893" cy="638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486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22BBA-2B5D-4011-99A8-5D7A0FF79F05}"/>
              </a:ext>
            </a:extLst>
          </p:cNvPr>
          <p:cNvPicPr/>
          <p:nvPr/>
        </p:nvPicPr>
        <p:blipFill rotWithShape="1">
          <a:blip r:embed="rId2"/>
          <a:srcRect b="22788"/>
          <a:stretch/>
        </p:blipFill>
        <p:spPr>
          <a:xfrm>
            <a:off x="1358678" y="105596"/>
            <a:ext cx="9474641" cy="16195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31F1B-A7A5-43A6-B3FC-B899C66EB42C}"/>
              </a:ext>
            </a:extLst>
          </p:cNvPr>
          <p:cNvPicPr/>
          <p:nvPr/>
        </p:nvPicPr>
        <p:blipFill rotWithShape="1">
          <a:blip r:embed="rId3"/>
          <a:srcRect b="6840"/>
          <a:stretch/>
        </p:blipFill>
        <p:spPr>
          <a:xfrm>
            <a:off x="1081889" y="1797729"/>
            <a:ext cx="10028221" cy="1765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D0B3B-7B1D-4E9D-868A-CF00F0C8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7" y="3636938"/>
            <a:ext cx="2718802" cy="31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915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17B66-FD27-417B-9B3A-C53624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233181"/>
            <a:ext cx="890711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839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2FB606-70BA-4FCA-9916-936F8D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23709"/>
            <a:ext cx="6878010" cy="1838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6835E-A1C4-4083-804B-025995C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95" y="2176386"/>
            <a:ext cx="6887536" cy="1095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69A6D-0700-4BF5-B342-13811887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995" y="3386009"/>
            <a:ext cx="6868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6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E36B2-D56E-4C35-8175-589B37DD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2512"/>
            <a:ext cx="9507277" cy="43249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2F95ED-638B-4058-9C9A-F4DC10AF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0" y="4380426"/>
            <a:ext cx="9507277" cy="1095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87500-F0AD-442B-8946-5AD0FAAA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8" y="5471254"/>
            <a:ext cx="948822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73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84D94-7A67-452A-8CE9-C11C1EE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95155"/>
            <a:ext cx="761153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4486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9BF4D-E3BD-417C-9056-656298C9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0" y="1818952"/>
            <a:ext cx="7529820" cy="32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05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D6DAC-98AF-4C52-8A64-E83BCA93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121983632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181265274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78A2FB-AA76-41EB-B838-B01E17832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15" y="1066800"/>
            <a:ext cx="58813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4044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E2B4A-6A72-4201-9B18-324FBF91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0" y="2809788"/>
            <a:ext cx="1629002" cy="12384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99CBB-DD3A-4275-BA90-735DBD74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356759"/>
            <a:ext cx="3591426" cy="6144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4D2EB7-391E-4EA7-8AC1-669F1C71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2" y="356759"/>
            <a:ext cx="381138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1440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62A11-473C-4667-9FE5-05682CD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38" y="271022"/>
            <a:ext cx="3581900" cy="6315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25BFB-A022-4526-9642-DD7069E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64" y="261495"/>
            <a:ext cx="359142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48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763D8-9346-492E-8D72-508A6AB5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1014075"/>
            <a:ext cx="900238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3182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F6B39-D803-435C-8D8E-A6088BE13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523272"/>
            <a:ext cx="8907118" cy="790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F4D7-C282-4A4D-94E8-099AAAB7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1866879"/>
            <a:ext cx="668748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27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6F207-1E28-4592-B78E-F2B95CE2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" y="985496"/>
            <a:ext cx="4944165" cy="4887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F56EC-0B16-48E7-A4CC-A81F2D30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985496"/>
            <a:ext cx="3207191" cy="2280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9B605-DF72-43CC-832F-066D8AF1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985496"/>
            <a:ext cx="3178892" cy="2280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F1046-AE03-49E2-893F-4025EA09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5" y="3580684"/>
            <a:ext cx="3207191" cy="229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316C18-C092-4525-8D89-A7BBAE684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26" y="3569084"/>
            <a:ext cx="3186892" cy="2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4111FB-5505-43CF-AB48-605AB58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6" y="2330371"/>
            <a:ext cx="4061352" cy="2197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DC1BF-2A40-437E-9D09-8C163C17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2885998"/>
            <a:ext cx="2067213" cy="1086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C8021-FFF7-4E51-86B8-117C2C2D7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161" y="509697"/>
            <a:ext cx="3470493" cy="58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28D12-133E-4FCF-B77C-A036737B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5" y="191386"/>
            <a:ext cx="9459645" cy="443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02918-7068-4BE0-858C-5CF754F7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3" y="4751305"/>
            <a:ext cx="74210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176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C3F14-903F-4C4B-9FB7-441F235D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" y="975970"/>
            <a:ext cx="4963218" cy="490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2C0F3-56A5-4387-82BF-1782848E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7" y="806204"/>
            <a:ext cx="3355447" cy="2537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D4502-FF3B-477D-8714-E376F12B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3" y="3513884"/>
            <a:ext cx="3355447" cy="2507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35FC9A-21B4-4DF9-826D-35F70352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92" y="3513884"/>
            <a:ext cx="3313319" cy="2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9597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C2FAC-0E13-4B97-B770-563BE99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" y="1960622"/>
            <a:ext cx="3890996" cy="2936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403E44-75C6-49F7-9943-8D35A858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9" y="1960622"/>
            <a:ext cx="3899222" cy="293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0F315-CC68-4FDD-8C8B-1A1D960F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3" y="1960622"/>
            <a:ext cx="3871924" cy="2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48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498C6-60DE-4483-BDD8-40790BC8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A88417-8282-4917-90F9-D41DDBC1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7" y="899759"/>
            <a:ext cx="506800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10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76CE3B-9623-47AD-B652-120426F3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" y="442495"/>
            <a:ext cx="3591426" cy="597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5BF9DA-44FE-467D-BE99-45437401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6" y="442496"/>
            <a:ext cx="3841987" cy="5973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2F5718-539A-4AEF-9075-63BECC0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05" y="442494"/>
            <a:ext cx="3885555" cy="5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14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4C4B6-6E27-4924-87C1-06FCBB28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3" y="366285"/>
            <a:ext cx="3600953" cy="6125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B4BE3-19F4-47A9-8C1E-1B18FD78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75811"/>
            <a:ext cx="3581900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7C6F4A-E3AF-4735-9B6F-18B357CBA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4" y="366284"/>
            <a:ext cx="3581900" cy="6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3617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C1FC0-0B9E-42B3-829A-A4C3DFF9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7" y="890233"/>
            <a:ext cx="5077534" cy="5077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132E6-8EB2-4119-8909-5CD5E18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1" y="661601"/>
            <a:ext cx="35819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9851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90EB2-ED65-43E2-9F86-BB65F9AD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" y="899759"/>
            <a:ext cx="5058481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E9ACC8-AE09-423C-ACBF-CFF4F664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21" y="899759"/>
            <a:ext cx="507753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40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BA0B12-867C-4CB7-ADDE-3AA466D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432970"/>
            <a:ext cx="3591426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60797-A81A-4A19-A1BE-DEC3173B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42" y="432969"/>
            <a:ext cx="3857903" cy="59920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B4F6E-396A-4029-8C3E-586C8F5F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7" y="432969"/>
            <a:ext cx="390517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42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4C5EF-A3D3-4887-8DF3-A0B9F262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5" y="371048"/>
            <a:ext cx="3581900" cy="6115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05DD5-64C8-4C29-A837-5B3699F4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366285"/>
            <a:ext cx="3581900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F634A-CEE7-408F-9D8A-E8C66E32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05" y="366285"/>
            <a:ext cx="35819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3029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50E750-2886-492E-9CCE-0A8B7A1E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" y="904522"/>
            <a:ext cx="5048955" cy="5048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34098B-16C0-4094-A500-5DC2F898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78" y="647311"/>
            <a:ext cx="358190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4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874-367F-4BB9-8236-4D352C52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46977"/>
            <a:ext cx="7411484" cy="1524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2C1F4-0CD4-4F7E-A220-241F0D1D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770348"/>
            <a:ext cx="7382905" cy="1190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44CBC-0F04-46D8-9B9C-97FC7AD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2987720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0692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268B2-67C5-496B-9F95-2D83EE9BE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34" y="1295400"/>
            <a:ext cx="4848860" cy="438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AF6E65-7B12-44BB-9F06-37DB8F4A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08" y="1285262"/>
            <a:ext cx="4829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446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7C700-AC49-46FC-84FC-332E28EB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5" y="285311"/>
            <a:ext cx="3581900" cy="6287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62B4E-85A6-4D12-8630-C121FF1B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275784"/>
            <a:ext cx="36009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97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38CAF-BF45-4433-B785-3E21C6E7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747" y="1166812"/>
            <a:ext cx="5410200" cy="4524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8AAD09-42E1-461A-8192-A37C0BE4A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798" y="1156652"/>
            <a:ext cx="5418455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4383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0F46A-9466-43F1-A6CF-C2C83D85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3" y="585390"/>
            <a:ext cx="3591426" cy="5687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46764-F428-4314-96AD-CB3C1A2F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3" y="290073"/>
            <a:ext cx="35723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7004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1C091-54C3-4BEE-B64B-6CB7B83DF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280" y="1271585"/>
            <a:ext cx="5384165" cy="431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54F5C6-230C-41A8-A93E-595E7ACB4F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76336"/>
            <a:ext cx="563372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09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0077EC-5E51-4F6B-B44E-8DF5FCEF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7108" y="526057"/>
            <a:ext cx="3681064" cy="5805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AB87-5A4D-482D-9804-534DED39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3828" y="526057"/>
            <a:ext cx="3709028" cy="5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292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C1786-ACBE-4E93-90D7-64024F058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507" y="597644"/>
            <a:ext cx="7006985" cy="5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25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6315-0972-470D-8B96-14DACF9C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ПОЛУЧЕНИЕ ОПЛАТ ОТ ПАССАЖИРОВ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58030-AAB7-4B29-9FF5-92C149DCA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660" y="2451863"/>
            <a:ext cx="6574679" cy="2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3231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57170-1A93-4761-9B74-BFD31A1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НАБОРА ЗАПИСЕЙ РЕГИСТРА ОПЛАТА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3102269724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DD23B-769A-4E3E-BC62-2F023E56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77"/>
            <a:ext cx="1847752" cy="1950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585CFF-DC38-4FF2-A4EE-ACF53BA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0" y="2311660"/>
            <a:ext cx="2945712" cy="22346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65ED18-C681-4688-BEB9-9F8E3A40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0" y="761627"/>
            <a:ext cx="3591426" cy="53347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A3BFE-E017-4BA9-8ABC-A5914153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4" y="761627"/>
            <a:ext cx="35914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3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102BF-4FC6-480C-882D-15D0F11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45038"/>
            <a:ext cx="7163800" cy="924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3377C-BFF8-4C2F-8570-B69E8CD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8" y="1169092"/>
            <a:ext cx="6734803" cy="27563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21B81-04DC-48A1-B8EE-9646B71D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99" y="3925421"/>
            <a:ext cx="6734802" cy="2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97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F7C47-7208-440D-AC5F-5625BB4D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4" y="852128"/>
            <a:ext cx="3581900" cy="5153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659EB-4005-47D1-95B0-1548E734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909286"/>
            <a:ext cx="3581900" cy="5039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A6A97-9975-4D18-939B-6F8E3A48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6" y="909286"/>
            <a:ext cx="35819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12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705AE-C457-4CDB-8A56-5F8A47E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847"/>
            <a:ext cx="2502931" cy="1898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06BC4-9EC5-42E4-95C2-E6B1FD56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5" y="1294485"/>
            <a:ext cx="2985909" cy="4431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15E6E-E35A-4A52-A192-0CC42AA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48" y="1294484"/>
            <a:ext cx="2983327" cy="443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01363-FB6F-46B9-AC36-EBBB4994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79" y="1294484"/>
            <a:ext cx="3088101" cy="4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137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FB82-5F4E-41B2-97FF-575F93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 ЗАРПЛАТЫ</a:t>
            </a:r>
          </a:p>
        </p:txBody>
      </p:sp>
    </p:spTree>
    <p:extLst>
      <p:ext uri="{BB962C8B-B14F-4D97-AF65-F5344CB8AC3E}">
        <p14:creationId xmlns:p14="http://schemas.microsoft.com/office/powerpoint/2010/main" val="2869291766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27C4D-8020-41E8-84AA-6E0B32FD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2E2A0-95F8-4CFB-9872-66DD8FBF5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5857" y="1690688"/>
            <a:ext cx="482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72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407CF-7271-4AE2-83C2-4AA356FD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89" y="134473"/>
            <a:ext cx="9283222" cy="6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5912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B78F-6817-46C4-A434-0E9E2AD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666364"/>
            <a:ext cx="112982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2654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AE57-85E0-4D1B-BACA-1E368970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361684141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9776E-98D2-44D8-A18B-6254E1485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040" y="1531302"/>
            <a:ext cx="4778375" cy="37953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291B4-9947-45A7-8776-67D91546E7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5587" y="1214436"/>
            <a:ext cx="483933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8138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F3BCB-4680-4F6A-AF7A-407C25F892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545" y="1961734"/>
            <a:ext cx="3227771" cy="2934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F727E9-C3E9-4E98-A186-22296DFB70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2936" y="1099487"/>
            <a:ext cx="2797419" cy="4748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D1180D-E0E1-4E36-A1AB-056618AA8D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9565" y="1099487"/>
            <a:ext cx="2826430" cy="4837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2B864-9E92-447C-B369-0D30C345BE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05205" y="1099487"/>
            <a:ext cx="2762250" cy="4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81942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50CB02-7D77-49E0-8B6C-9B15911AE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9681" y="257372"/>
            <a:ext cx="3996042" cy="63432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CA6A2F-4062-453A-9C97-C1FEC9B9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77" y="2795499"/>
            <a:ext cx="176237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29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B1175A-875A-4276-B2C6-B297CC6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518971"/>
            <a:ext cx="759248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28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58863-B25E-4676-954E-15EE8255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51969"/>
            <a:ext cx="920243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1189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30989-F8EF-4C90-815D-0F050FF4A3A1}"/>
              </a:ext>
            </a:extLst>
          </p:cNvPr>
          <p:cNvPicPr/>
          <p:nvPr/>
        </p:nvPicPr>
        <p:blipFill rotWithShape="1">
          <a:blip r:embed="rId2"/>
          <a:srcRect b="3000"/>
          <a:stretch/>
        </p:blipFill>
        <p:spPr bwMode="auto">
          <a:xfrm>
            <a:off x="5000625" y="479019"/>
            <a:ext cx="2190750" cy="923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6A320-0026-45CB-BF02-7D48483889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8815" y="1558230"/>
            <a:ext cx="7354370" cy="51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5794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FA3FD-33F8-426F-9A27-593A838D0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607" y="2019521"/>
            <a:ext cx="2864424" cy="2818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1C2D7F-010F-46BE-A3B9-C1B0EF3A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87" y="228600"/>
            <a:ext cx="900628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6194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CC723-FDB6-4474-9205-11B765E5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1414181"/>
            <a:ext cx="1077427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7990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B0645-3A74-4E9C-88B6-5C6CA823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1009312"/>
            <a:ext cx="9469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13940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B7DCD-270E-419A-9B55-2350C5D9A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308" y="1843197"/>
            <a:ext cx="10363384" cy="31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9489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9AA3D-5B97-4A22-B27F-CE323050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Билет 7</a:t>
            </a:r>
          </a:p>
        </p:txBody>
      </p:sp>
    </p:spTree>
    <p:extLst>
      <p:ext uri="{BB962C8B-B14F-4D97-AF65-F5344CB8AC3E}">
        <p14:creationId xmlns:p14="http://schemas.microsoft.com/office/powerpoint/2010/main" val="105208166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ОУ</a:t>
            </a:r>
          </a:p>
        </p:txBody>
      </p:sp>
    </p:spTree>
    <p:extLst>
      <p:ext uri="{BB962C8B-B14F-4D97-AF65-F5344CB8AC3E}">
        <p14:creationId xmlns:p14="http://schemas.microsoft.com/office/powerpoint/2010/main" val="2786840201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8AE74-33C1-4B7C-A157-ACCFB77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75" y="3157499"/>
            <a:ext cx="1810003" cy="543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BC4A-E954-474C-9AE8-A54842B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4" y="542521"/>
            <a:ext cx="382005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4899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49029-B2F0-43D9-BC90-A954498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48" y="742575"/>
            <a:ext cx="3820058" cy="53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3096C-4D54-432B-B58D-63425DA9A787}"/>
              </a:ext>
            </a:extLst>
          </p:cNvPr>
          <p:cNvSpPr txBox="1"/>
          <p:nvPr/>
        </p:nvSpPr>
        <p:spPr>
          <a:xfrm>
            <a:off x="1515035" y="3244334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Приходной нельзя выбирать услуги</a:t>
            </a:r>
          </a:p>
        </p:txBody>
      </p:sp>
    </p:spTree>
    <p:extLst>
      <p:ext uri="{BB962C8B-B14F-4D97-AF65-F5344CB8AC3E}">
        <p14:creationId xmlns:p14="http://schemas.microsoft.com/office/powerpoint/2010/main" val="1149548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DCADE-595A-480D-940A-6FEA7FF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2147708"/>
            <a:ext cx="518232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1115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F8F41-4932-4981-ACD8-F6C2E6B24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2128" y="999804"/>
            <a:ext cx="466788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877E5-070C-4701-B5E8-9BA301832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988" y="1492882"/>
            <a:ext cx="5940425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8447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3AC5A0-5CFA-496A-87A4-538F8E72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8" y="2340493"/>
            <a:ext cx="2772611" cy="40157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08131-8F8E-4BCD-8996-72EB7090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23" y="31710"/>
            <a:ext cx="2508215" cy="3482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FA0570-943A-48BB-8683-7BABF248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92" y="31710"/>
            <a:ext cx="2375300" cy="3482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92A690-873E-4106-9246-53539423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98" y="501761"/>
            <a:ext cx="2152950" cy="14575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6A3BC2-D21B-43D9-BECB-F1A473C9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67" y="3514294"/>
            <a:ext cx="2221125" cy="32621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5F5D3F-07F8-4E4F-AC06-3ABCCD794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679" y="3514293"/>
            <a:ext cx="2221125" cy="32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5424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B0701-9E8A-4E20-8236-0744EDBE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156970"/>
            <a:ext cx="567769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946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8094B3-02DB-4627-B3FB-34D30550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5" y="199335"/>
            <a:ext cx="2105319" cy="1619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38B0D-6647-4E71-9F71-972D9CA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5" y="2262909"/>
            <a:ext cx="2661961" cy="39397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8D4B9-08F5-437F-B658-37F87DF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9" y="0"/>
            <a:ext cx="2402368" cy="35282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58D319-B800-4B7E-82FE-DB83AC23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67" y="0"/>
            <a:ext cx="2402368" cy="35106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0B10E-18F9-4F04-A033-04CDAF6E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435" y="1"/>
            <a:ext cx="2398275" cy="3528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E6F08-2455-4D3D-A3C4-973D53E6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740" y="3510693"/>
            <a:ext cx="2135038" cy="3143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F65D7-C4DA-4BDE-94C4-7C17F45B0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1778" y="3528291"/>
            <a:ext cx="2133314" cy="3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5762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A63D5-0056-4668-81EA-095B2726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190" y="1804987"/>
            <a:ext cx="2047875" cy="3248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E8D61-4F4B-4432-B422-1E0B7A9F1E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2937" y="252094"/>
            <a:ext cx="3771900" cy="6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0048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193BD-EE16-4E8D-8908-4CCED0C6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3672987197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A3B8-030C-4B97-8026-39FE8BC3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2161873710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C9CE2-190C-46C0-9164-014032D1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2A1814-890C-43CF-90AA-59F11C39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43" y="2762871"/>
            <a:ext cx="61921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77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EFE58-E439-4259-8CEA-6216F78BA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656" y="1485351"/>
            <a:ext cx="9050688" cy="3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3834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CE42D-545F-458A-A79D-20AE3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97455"/>
            <a:ext cx="11107700" cy="1848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E11FD-EE85-4937-A955-B16459E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256268"/>
            <a:ext cx="11098174" cy="2105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2E2B6-F4A0-40A9-AA8C-5FE6FEDF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472292"/>
            <a:ext cx="110981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09B4-6474-4C65-BD6C-C303AEB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2262161334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40101-6B5B-485A-BB0F-2012417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71127"/>
            <a:ext cx="1109817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805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D1C66A-C62D-4794-9332-1BA1132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79" y="83526"/>
            <a:ext cx="5725440" cy="2116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C1CA5-2912-482F-89CA-BE7631AF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8" y="2242753"/>
            <a:ext cx="6925642" cy="2162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5980A-E343-4AAE-98A3-122DD6C1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89" y="4448020"/>
            <a:ext cx="695422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7876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41D0-973F-44CE-A9E4-F82F40A7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894996"/>
            <a:ext cx="817359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0825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25D3A-1D93-43EC-BF01-8B0FEAA7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071498"/>
            <a:ext cx="559195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411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</a:t>
            </a:r>
          </a:p>
        </p:txBody>
      </p:sp>
    </p:spTree>
    <p:extLst>
      <p:ext uri="{BB962C8B-B14F-4D97-AF65-F5344CB8AC3E}">
        <p14:creationId xmlns:p14="http://schemas.microsoft.com/office/powerpoint/2010/main" val="698579036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027E-624E-4E27-BE1E-5D94D9723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684" y="1281112"/>
            <a:ext cx="5417820" cy="4295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255BE-3464-4614-86B2-1D86691D1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498" y="1281111"/>
            <a:ext cx="539686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5502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DB8A0-1F6E-41F7-BCE6-3B8B8EDDA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75" y="1040455"/>
            <a:ext cx="5994378" cy="4777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A9B7F1-5BAF-462F-B9D1-E51804266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01" y="407197"/>
            <a:ext cx="4114128" cy="6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4961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592AD-2223-468E-8FF0-79C9D399E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1686" y="943459"/>
            <a:ext cx="836862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521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DDF3-2222-4916-A194-0494CAEA5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282" y="859716"/>
            <a:ext cx="9259433" cy="2203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2C3AE-E5F9-44C8-8739-B29091AEC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6768" y="3795024"/>
            <a:ext cx="8058463" cy="1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9256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14728-6790-4F30-BF54-489041A56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141" y="2754123"/>
            <a:ext cx="2618194" cy="1349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18C5E-1E8F-4DDD-B134-FC02AE1CD8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7959" y="995044"/>
            <a:ext cx="37719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FB7DD-BF13-4BD4-8707-885810629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0055" y="1512229"/>
            <a:ext cx="7431887" cy="19167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AD36B6-58DA-43F8-ACF1-D8E1BC9D0D73}"/>
              </a:ext>
            </a:extLst>
          </p:cNvPr>
          <p:cNvSpPr/>
          <p:nvPr/>
        </p:nvSpPr>
        <p:spPr>
          <a:xfrm>
            <a:off x="3047999" y="4107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ПОСЛЕ УВЕЛИЧЕНИЯ СУБКОНТО АКТУАЛИЗИРОВАТЬ ДОКУМЕНТ ОПЕРАЦИЯ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934197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C680A-56D7-4FBE-A637-5FCC4A34E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64" y="1618499"/>
            <a:ext cx="11161272" cy="3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482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1FA316-B24C-4B5A-8C5D-F42A09815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5978" y="538561"/>
            <a:ext cx="6520043" cy="57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5021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C103D-A244-40F4-B2CF-5C064928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803" y="2238473"/>
            <a:ext cx="2272203" cy="2381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7F12-B246-4E29-A7BE-CA4566F09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9800" y="559125"/>
            <a:ext cx="3471401" cy="5739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C18A69-5E5B-47C5-A2EB-BBE52B552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2996" y="559125"/>
            <a:ext cx="3441852" cy="5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6689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1E6EB-A5B8-4181-95BE-CFA92DEA1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68" y="2291250"/>
            <a:ext cx="1998483" cy="2275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E70B8-0B67-4F07-88C1-0948578777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4013" y="1032101"/>
            <a:ext cx="3158645" cy="4793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D901E-B235-49C6-9082-E367C53883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3920" y="1032100"/>
            <a:ext cx="3153538" cy="4793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3B6C84-E846-4AB6-92DC-B331114699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8721" y="1032100"/>
            <a:ext cx="2872990" cy="4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6053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CFD657-B735-489A-A6D6-A7660002B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163" y="1166811"/>
            <a:ext cx="5421630" cy="4524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BD465-A110-45C8-9965-1B933D6A0C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952" y="1170303"/>
            <a:ext cx="5429885" cy="45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1324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1620E1-9BD0-4996-8EC2-FDBE224A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566338"/>
            <a:ext cx="3581900" cy="572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66BB6F-F6F5-46CE-BD1F-B95FAA23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275785"/>
            <a:ext cx="3591426" cy="6306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ADD971-A792-4BD2-8891-4CDBE32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32" y="275785"/>
            <a:ext cx="362000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591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683A3-D219-4D0E-808B-676BB5D3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7768" y="1040455"/>
            <a:ext cx="5716463" cy="47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534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07E9-7C56-4811-A056-FDAC728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737936994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5892C-EA33-41FE-8652-8334D4B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ПРИХОДА ДЕНЕГ</a:t>
            </a:r>
          </a:p>
        </p:txBody>
      </p:sp>
    </p:spTree>
    <p:extLst>
      <p:ext uri="{BB962C8B-B14F-4D97-AF65-F5344CB8AC3E}">
        <p14:creationId xmlns:p14="http://schemas.microsoft.com/office/powerpoint/2010/main" val="4074267985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E2A-9F86-4541-896F-6BAB14D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DDDBF-F510-4160-B9E5-CD3379F09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75" y="2270736"/>
            <a:ext cx="8220249" cy="33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BE9-2B23-4A45-AB7A-02952C38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668" y="999807"/>
            <a:ext cx="3038475" cy="4858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400FE7-DCA8-45D8-A160-849B7FA6A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598" y="4927298"/>
            <a:ext cx="5940425" cy="1180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58308-1019-41D7-AB05-ED9C4A6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3" y="659146"/>
            <a:ext cx="4079967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3025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BC778-C57E-4C7A-86C6-719F6E541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0051" y="596119"/>
            <a:ext cx="8691898" cy="56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0374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F481F-F80D-4020-B4DE-079EEE428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0878" y="1250528"/>
            <a:ext cx="9110239" cy="217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2EC45-36D2-44A1-BB35-ACF7EB623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640" y="3864131"/>
            <a:ext cx="11104717" cy="16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029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9F3B3-B4BF-4FC0-8685-B8FA2BB62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940" y="248746"/>
            <a:ext cx="3298131" cy="3106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0567D-FF7E-44D7-9F0A-AF19EE9AD2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3384" y="1162539"/>
            <a:ext cx="4257675" cy="1428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5E3722-E3B9-4A1F-B7D3-DB6EBC5A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3502681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248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B2BD7-3F42-454A-9553-CD7ADF3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47206"/>
            <a:ext cx="1132680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6110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93D6B-787D-446A-86C4-21E7901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847629"/>
            <a:ext cx="6897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9033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67C6E-4D1B-4E6A-8EFF-2325D2CB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22" y="894954"/>
            <a:ext cx="9273755" cy="5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824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0A0E2-CAB7-4EF4-9F5B-BBC34102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44" y="815484"/>
            <a:ext cx="9345712" cy="52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460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537358946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C1-5493-4741-A79E-ADB6839D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" y="1276812"/>
            <a:ext cx="5382590" cy="43043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B0689-B109-482D-9B2E-8523503D4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3225" y="2973387"/>
            <a:ext cx="59404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750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E661B-5EA9-44AE-8B47-054462AA6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458" y="1326484"/>
            <a:ext cx="5298248" cy="4205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56954-DF3A-45F0-99F5-79CDF209C7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74327"/>
            <a:ext cx="5940425" cy="11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3FB6D-62B1-4EB5-99CA-F2C68C2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" y="2795499"/>
            <a:ext cx="2029108" cy="1267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05CF7-E410-4AAC-8B02-69E5719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02" y="1023602"/>
            <a:ext cx="3600953" cy="481079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D76A8-16F6-40F8-9BA6-BA84C755DF67}"/>
              </a:ext>
            </a:extLst>
          </p:cNvPr>
          <p:cNvSpPr/>
          <p:nvPr/>
        </p:nvSpPr>
        <p:spPr>
          <a:xfrm>
            <a:off x="7902587" y="654270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РЕГИСТРЕ БУХГАЛТЕРИИ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11AF7-05F4-4BCF-833F-EE6029D9FB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5658" y="1052848"/>
            <a:ext cx="28917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039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5A7F9-3DEA-4949-A8A7-856298D5D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64" y="1036910"/>
            <a:ext cx="5706341" cy="478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29AE61-67AA-4A0A-9D58-D5DEE399D1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0509" y="88384"/>
            <a:ext cx="1525294" cy="66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09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07424-1CFE-4C04-9A36-EDF7A329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" y="580627"/>
            <a:ext cx="3591426" cy="5696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B07BF-7BED-47CA-838D-EF507FE2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066735"/>
            <a:ext cx="3581900" cy="272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50CE21-03F3-43E3-B098-DF27ABE7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58" y="756863"/>
            <a:ext cx="357237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9980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18999-DFB8-4AE8-8BED-EFC2E8E0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3" y="566338"/>
            <a:ext cx="35723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808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5C7828-1A18-469E-9800-6E50D36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152207"/>
            <a:ext cx="5258534" cy="4553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788CB3-52AF-4108-8FE5-3AF1DA78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56" y="1171259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1252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FF26-935F-493F-BE66-7CEEFEDD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6" y="623496"/>
            <a:ext cx="3581900" cy="5611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A8C55-5646-4D39-8CB7-2A49953C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623496"/>
            <a:ext cx="3591426" cy="56110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63103-241B-4267-A329-6DA91645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4" y="633022"/>
            <a:ext cx="359142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6634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CFB6C-5348-4027-8AFC-526C401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" y="652075"/>
            <a:ext cx="3562847" cy="5553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8593-BF8F-43BD-9980-6E8CE49C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2" y="1166497"/>
            <a:ext cx="523948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203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10539-68CC-4FB1-81A2-3EB96968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ТАБЕЛЯ</a:t>
            </a:r>
          </a:p>
        </p:txBody>
      </p:sp>
    </p:spTree>
    <p:extLst>
      <p:ext uri="{BB962C8B-B14F-4D97-AF65-F5344CB8AC3E}">
        <p14:creationId xmlns:p14="http://schemas.microsoft.com/office/powerpoint/2010/main" val="2361223254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EBFB0-DAB0-4216-94E6-E2B66996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" y="2890761"/>
            <a:ext cx="1514686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08DD8-6049-4005-80D9-AB3003F4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26" y="872792"/>
            <a:ext cx="2976951" cy="5112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707F7D-A6B1-40D6-8575-83AA47F9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62" y="872792"/>
            <a:ext cx="3157669" cy="5112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700A8B-B218-424A-AE5E-F3D02575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16" y="872792"/>
            <a:ext cx="2900388" cy="51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4210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173C9-5695-426B-8ABC-A6FA0451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018838"/>
            <a:ext cx="89738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0154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ED89-0973-4CC7-B1CD-BA811D004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9" y="886410"/>
            <a:ext cx="9059539" cy="7811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6C928-2725-44F9-8793-3A8325BD8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6" y="2074173"/>
            <a:ext cx="794940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5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D6222-DCA1-46DB-9136-D05E84C28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1147" y="1006702"/>
            <a:ext cx="5489705" cy="4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218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AAC77-58CD-40BF-9BBF-3F5FC10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" y="971207"/>
            <a:ext cx="4944165" cy="49155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93E749-BD8B-45E9-AFC2-A5A467AF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971207"/>
            <a:ext cx="3027710" cy="22931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CBBE6-0341-403C-87B2-2E9475CB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971207"/>
            <a:ext cx="3051095" cy="22931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848C82-1405-4781-844F-F02A2A83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8" y="3429000"/>
            <a:ext cx="3036167" cy="22931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421DC7-15A1-4D18-86BF-5F6160FDD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87" y="3429000"/>
            <a:ext cx="3029762" cy="22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8239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C02EE-A4FB-4C1B-9938-33EDE4B1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139872"/>
            <a:ext cx="3891527" cy="295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57586-15E0-4ACA-B111-CCE3C675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139872"/>
            <a:ext cx="3908052" cy="29578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D76EF-E2FD-47EF-91D9-12C437C41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6" y="3760238"/>
            <a:ext cx="3891527" cy="2926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DBCEB-9EF8-48F6-A103-4C6DDFDAE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760238"/>
            <a:ext cx="3869724" cy="2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392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4D61-9AA5-4C23-8E5C-C692E4BB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0" y="899759"/>
            <a:ext cx="5048955" cy="50584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D5A9E-4D65-44C2-BB82-3CC6B40C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7" y="899758"/>
            <a:ext cx="50584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9439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526E1-EFB6-4833-952D-00D853854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3" y="452022"/>
            <a:ext cx="3591426" cy="5953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625D6-B0E5-4F2B-94A5-651FC02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38" y="442495"/>
            <a:ext cx="3854669" cy="596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9D231-ABF2-4A9A-9C09-1A31C532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1" y="432969"/>
            <a:ext cx="357237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5251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5FE9C-3F46-4B99-9CB3-A639EA42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" y="675891"/>
            <a:ext cx="3581900" cy="55062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62BB55-8C96-4AE5-945F-28568B43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66285"/>
            <a:ext cx="3591426" cy="61254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DE829-75B7-4EE0-BB8E-D22868CE6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64" y="385338"/>
            <a:ext cx="361047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9411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073DA-6344-4437-A750-43DF454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8" y="375811"/>
            <a:ext cx="3581900" cy="61063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116DAA-3DA9-44FE-866E-5A4064FC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87" y="371048"/>
            <a:ext cx="3591426" cy="61159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CDECC-CF7B-4AB3-AB07-C8289AFE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2" y="366284"/>
            <a:ext cx="359142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68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5012E-9A31-4914-8235-34258328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1" y="2717476"/>
            <a:ext cx="1474931" cy="1423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A3D19-4A9A-4A55-92A9-69822194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1" y="2290598"/>
            <a:ext cx="3001227" cy="22767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C45795-D94C-4557-8040-AE8E000E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57" y="756860"/>
            <a:ext cx="3591426" cy="53442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865D8-C3EE-4BD0-87B0-9CEBFAAC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2" y="756860"/>
            <a:ext cx="361047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5289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98EBA-6188-4845-8177-6073163B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612134"/>
            <a:ext cx="2448397" cy="36337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736DA-CC96-44A1-9F25-D3A7F77E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8" y="1612134"/>
            <a:ext cx="2532193" cy="36337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14271-17CB-4CC5-B820-00158233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88" y="1612134"/>
            <a:ext cx="2589634" cy="36337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F3DB-97CE-45EB-9902-C7B5BF28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60" y="1612134"/>
            <a:ext cx="2599462" cy="36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00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E7D5-4F95-4F8E-8927-1905ADD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870170267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6197-5568-4EA7-8D80-418FF5A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B9271-04F7-47AA-8688-482954AA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/>
          <a:stretch/>
        </p:blipFill>
        <p:spPr>
          <a:xfrm>
            <a:off x="1130747" y="2827175"/>
            <a:ext cx="9930506" cy="1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229A70-B5B4-455A-B7E8-96376CAA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662" y="456714"/>
            <a:ext cx="7040675" cy="59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7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F881-FFBA-4FBB-AF4C-BAD3D0F5C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675" y="2468790"/>
            <a:ext cx="2168618" cy="1920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FB7EC-0579-4FA0-9075-5AF83DF147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888" y="1178106"/>
            <a:ext cx="339743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6682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ACA9E4-1B40-46CA-841B-0EEBE783E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0257" y="584621"/>
            <a:ext cx="9271485" cy="5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040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042AF7-6503-4737-A438-438ADF374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156" y="993911"/>
            <a:ext cx="11393683" cy="1949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883C2D-B74E-4089-A759-A07A83A91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82" y="3914192"/>
            <a:ext cx="11700633" cy="19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8576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574D4-A12C-4EBE-959C-245D5F8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2" y="741015"/>
            <a:ext cx="9540615" cy="53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585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21416-2C07-4D57-B8D3-FDBC763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254898"/>
            <a:ext cx="6077798" cy="1981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A1B9C-CF7A-4C4D-A86A-9A64394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2476367"/>
            <a:ext cx="6106377" cy="9526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EF1A7-CD20-41A8-9881-071BA3D4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6" y="3497519"/>
            <a:ext cx="608732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523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82164-0D61-4532-84F1-F81D5259B2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6388" y="713712"/>
            <a:ext cx="8039223" cy="5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1123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6A1CE-FA3B-46EC-A3C7-95C2D31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3" y="1764713"/>
            <a:ext cx="7892753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8972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28F87-49E0-41E8-B2B7-8825D1F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УФ</a:t>
            </a:r>
          </a:p>
        </p:txBody>
      </p:sp>
    </p:spTree>
    <p:extLst>
      <p:ext uri="{BB962C8B-B14F-4D97-AF65-F5344CB8AC3E}">
        <p14:creationId xmlns:p14="http://schemas.microsoft.com/office/powerpoint/2010/main" val="1097689151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C53389-30AA-4A86-9919-CAD12F15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6" y="1185520"/>
            <a:ext cx="11828206" cy="26662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086C2-B11B-4972-8516-4E93D673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8" y="4633868"/>
            <a:ext cx="10899343" cy="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9353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11212C-C2A1-4C7F-94A7-90B4B32A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17" y="749619"/>
            <a:ext cx="2782966" cy="15517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54B276-FD7E-428D-AE53-D8563517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379" y="2783542"/>
            <a:ext cx="5023242" cy="33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2581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A9FAD-B4BF-403C-8AD5-67C61E35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366285"/>
            <a:ext cx="840222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9DF43-5881-4989-8425-B634DCB1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ПРИХОДНОЙ</a:t>
            </a:r>
          </a:p>
        </p:txBody>
      </p:sp>
    </p:spTree>
    <p:extLst>
      <p:ext uri="{BB962C8B-B14F-4D97-AF65-F5344CB8AC3E}">
        <p14:creationId xmlns:p14="http://schemas.microsoft.com/office/powerpoint/2010/main" val="210815437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DD35E0-312E-4BC7-9FF8-80BA9CAA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8" y="1306268"/>
            <a:ext cx="3662750" cy="42454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37E66B-0F73-418F-A473-F3DB6F1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84" y="2562102"/>
            <a:ext cx="335326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5123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C5C29F-8BA9-4A4E-9DC9-5AE752DC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50795"/>
            <a:ext cx="11887200" cy="13128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2E0DA-2401-4F5E-A108-C741DC33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7" y="3103528"/>
            <a:ext cx="948822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64465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09C8EA-7B81-4A0A-B38C-3FD65C668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545" y="278130"/>
            <a:ext cx="3581400" cy="2552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030E6F-05AC-4412-BFFD-18EA49192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6020" y="3229927"/>
            <a:ext cx="3600450" cy="30956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A7B7C0-D0D4-4FCB-8173-21E3381F45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37985" y="711517"/>
            <a:ext cx="3448050" cy="16859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2BC92-AA30-41A2-A276-531F4C2E2E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71310" y="3501389"/>
            <a:ext cx="3581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48953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455466-88C3-4D46-B0D9-8C16DD23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676155"/>
            <a:ext cx="944059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22762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03823E-7119-4720-B68C-4BC335B29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03100" y="215889"/>
            <a:ext cx="3255962" cy="642622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E9EDC0-12B1-4FD6-AC87-A4F05CDB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38" y="215889"/>
            <a:ext cx="3027657" cy="64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0601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0A3CE-D9A4-4F85-94E9-F884DB18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ПОДБОРА</a:t>
            </a:r>
          </a:p>
        </p:txBody>
      </p:sp>
    </p:spTree>
    <p:extLst>
      <p:ext uri="{BB962C8B-B14F-4D97-AF65-F5344CB8AC3E}">
        <p14:creationId xmlns:p14="http://schemas.microsoft.com/office/powerpoint/2010/main" val="659088950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713C7-3B10-405A-981E-218490CC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ФОРМЫ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3912226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D4835-4EC9-421F-8781-E8873E95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РАСХОДНОЙ</a:t>
            </a:r>
          </a:p>
        </p:txBody>
      </p:sp>
    </p:spTree>
    <p:extLst>
      <p:ext uri="{BB962C8B-B14F-4D97-AF65-F5344CB8AC3E}">
        <p14:creationId xmlns:p14="http://schemas.microsoft.com/office/powerpoint/2010/main" val="1459597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5F057-85E2-402A-BD41-BC6534BB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658B78-962E-4CBB-AF7A-B7556A734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2580434"/>
            <a:ext cx="8059384" cy="2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0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76AB83-7336-4FBA-AEC5-0AD4786CD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847" y="626013"/>
            <a:ext cx="8026306" cy="56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9291C-4529-4B10-95B8-FE9AA7E40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12" y="413011"/>
            <a:ext cx="8016576" cy="18869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1491-7BC3-4F47-93A7-BDD15A8B92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2349" y="2485521"/>
            <a:ext cx="7027302" cy="4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8CD33-23FB-45B6-94F6-B80E4B63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04655"/>
            <a:ext cx="892617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6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248BF-C8D1-46F5-B032-0E2722AA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55" y="130566"/>
            <a:ext cx="6271290" cy="1654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E55FC-740D-42EA-826F-E89AFC0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9" y="1867336"/>
            <a:ext cx="5936517" cy="1825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92EAE-2463-4C6A-B213-C4654567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55" y="3775172"/>
            <a:ext cx="6271290" cy="132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B2DEE-8C7C-435F-A15D-254AF971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6" y="5180476"/>
            <a:ext cx="692564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68765-9AC2-43D7-AB3F-BCB26425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1528497"/>
            <a:ext cx="562053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D8207-8EEB-4E0C-ADF8-DA4B560D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9" y="2294479"/>
            <a:ext cx="6516221" cy="22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B3CC4-82B1-45E5-9D05-7E6CDA6E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5606" y="1103971"/>
            <a:ext cx="7280788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5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1C43-F6BB-4719-B0F8-83C4D69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СПР</a:t>
            </a:r>
          </a:p>
        </p:txBody>
      </p:sp>
    </p:spTree>
    <p:extLst>
      <p:ext uri="{BB962C8B-B14F-4D97-AF65-F5344CB8AC3E}">
        <p14:creationId xmlns:p14="http://schemas.microsoft.com/office/powerpoint/2010/main" val="3505768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8B2A-8A90-49A2-A287-5699B94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УБРАТЬ ПОДРАЗДЕЛЕНИЯ (Совместительство не допускается)</a:t>
            </a:r>
          </a:p>
        </p:txBody>
      </p:sp>
    </p:spTree>
    <p:extLst>
      <p:ext uri="{BB962C8B-B14F-4D97-AF65-F5344CB8AC3E}">
        <p14:creationId xmlns:p14="http://schemas.microsoft.com/office/powerpoint/2010/main" val="1104843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AD953-AB43-4E8A-9671-B7E4598A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014075"/>
            <a:ext cx="60396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9259B3-19FC-425B-9CB7-A53AA43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" y="2447786"/>
            <a:ext cx="1562318" cy="18100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22B31-5AC8-4777-9998-757124E8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2" y="671804"/>
            <a:ext cx="3142912" cy="5362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D08CA-38CE-4AA2-9CAC-929BBABF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80" y="671804"/>
            <a:ext cx="3336531" cy="5362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7358A-271C-4B31-99AA-06E1DF7D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1" y="671804"/>
            <a:ext cx="3074949" cy="53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0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351C6-0310-4B64-995C-A384E0509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632" y="340470"/>
            <a:ext cx="4610735" cy="1381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B6D84-9BE3-4BC0-BE3C-ECA14204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8795" y="2000433"/>
            <a:ext cx="8394407" cy="4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00A10-CD51-4297-AA76-188E9D5374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388" y="475862"/>
            <a:ext cx="11063223" cy="101703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6636A-7C21-4E81-B3BF-972897A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0" y="2370796"/>
            <a:ext cx="701137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5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7661F-6182-4515-9410-9724708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3" y="688045"/>
            <a:ext cx="550307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1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F66482-E313-4937-AC24-F5C3050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" y="894996"/>
            <a:ext cx="5106113" cy="5068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1BAF8-0AED-4024-9153-10929376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78" y="894995"/>
            <a:ext cx="5106111" cy="5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BD5DA-CB83-4B14-B783-C0282C3F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" y="432969"/>
            <a:ext cx="3610479" cy="5992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DA20C5-191F-49D8-93A2-48F17C27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03" y="432968"/>
            <a:ext cx="3898944" cy="59920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0139EA-0F8C-44AF-BE77-23001990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356" y="432968"/>
            <a:ext cx="393293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F3A76A-45B3-461E-9229-A85585E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" y="371048"/>
            <a:ext cx="3600953" cy="6115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3F20D-43D4-4787-8BDD-BF02494C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7" y="371048"/>
            <a:ext cx="3591426" cy="6125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452A7D-EAD2-40A7-9E88-E8F2190A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2" y="371048"/>
            <a:ext cx="360095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EEEB08-87E5-4C2A-B4E5-25FD97682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844" y="642620"/>
            <a:ext cx="4230259" cy="5143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B77DF-6F7A-4F04-B371-271C54FFD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6897" y="642620"/>
            <a:ext cx="4230259" cy="5143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1F813-9485-4BF1-8B44-692F31D6C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2" y="2944151"/>
            <a:ext cx="204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FB069-DBAA-4AA2-B28A-BF04C662C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305" y="857250"/>
            <a:ext cx="5202555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0BEBB9-C645-4EA9-8DA3-9786DFF1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42" y="1785708"/>
            <a:ext cx="4505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56898-3939-4708-ACCE-FA7E1EAEB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11" y="658257"/>
            <a:ext cx="5093754" cy="5541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FE37-B4BD-424C-A6F5-6C5A3BCAE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20" y="658259"/>
            <a:ext cx="5122169" cy="5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827AB-7D62-42B0-B8C4-CC7C343D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57"/>
            <a:ext cx="5048955" cy="5058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ACF-330B-49E5-BDE0-1E6A4E81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487" y="755671"/>
            <a:ext cx="3467112" cy="53466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F64BC-E728-4FF7-8912-D681FC53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50" y="452019"/>
            <a:ext cx="334374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2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5826-9A89-4005-803E-14DCE6C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" y="375811"/>
            <a:ext cx="3591426" cy="6106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F6BE8-5470-4B81-8AAC-AEE91ADD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3" y="371048"/>
            <a:ext cx="36009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D9E9BB-4814-4004-8C49-BE30D6C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39" y="371048"/>
            <a:ext cx="35819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3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96559-355B-48A7-9D72-FB6133A66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402" y="468263"/>
            <a:ext cx="1462049" cy="2492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064B02-3DB4-440E-A6FD-0545C141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2" y="-4"/>
            <a:ext cx="2302329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73D3C4-84B6-45F5-B5E4-EEB2553D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41" y="-4"/>
            <a:ext cx="2302328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F5FDA-4B98-44F2-96AB-C8C98D35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69" y="-5"/>
            <a:ext cx="2409222" cy="3428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43791-5BB4-4E8B-A894-7204C24D0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626" y="3428995"/>
            <a:ext cx="2461346" cy="3429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B8D22-C967-4AB3-8356-CC6179AF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71" y="3428992"/>
            <a:ext cx="2451151" cy="3429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3090F-7BF7-4616-A624-CF53F8C3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22" y="3428992"/>
            <a:ext cx="2080519" cy="3429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A04F2-53E6-486D-B0DC-E6DDF1947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641" y="0"/>
            <a:ext cx="2072831" cy="3428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1C92-6FF7-4E82-8816-B51796A7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641" y="3428993"/>
            <a:ext cx="2060693" cy="34289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AA1F2E-3FF0-4A0A-9C89-2DA8F627C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93" y="3428992"/>
            <a:ext cx="2065126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7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D5563-BE63-4A0A-A42C-E7CE0CF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1"/>
            <a:ext cx="2308452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FE177-7AB7-48EB-A342-2C3823D5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96" y="0"/>
            <a:ext cx="2383187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33906F-72E4-46B9-8515-619AC507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83" y="0"/>
            <a:ext cx="2079523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F1D75C-B6B0-4574-9146-832B731B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63" y="3428998"/>
            <a:ext cx="2075014" cy="3429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FCBEC-35B0-4A6B-AFB2-9748B5565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809" y="3428999"/>
            <a:ext cx="2070653" cy="3429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F366A3-DC7D-499F-94A2-E9AC14F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483" y="3428998"/>
            <a:ext cx="2078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40330-D4FE-4BF5-B157-5992B3329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4953" y="350829"/>
            <a:ext cx="4224435" cy="3078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AC867-7D79-497F-824D-15DEAF638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8692" y="350828"/>
            <a:ext cx="4198354" cy="3078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6AE76-0D5B-4562-B2EF-357B0151C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4953" y="3960943"/>
            <a:ext cx="10182093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4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75A008-7F92-4F33-B2B7-3733A2D82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859" y="980455"/>
            <a:ext cx="5322713" cy="48970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2179-3277-4C8A-B9AB-FE14F0512C6C}"/>
              </a:ext>
            </a:extLst>
          </p:cNvPr>
          <p:cNvPicPr/>
          <p:nvPr/>
        </p:nvPicPr>
        <p:blipFill rotWithShape="1">
          <a:blip r:embed="rId3"/>
          <a:srcRect l="638"/>
          <a:stretch/>
        </p:blipFill>
        <p:spPr>
          <a:xfrm>
            <a:off x="6618430" y="980456"/>
            <a:ext cx="5347732" cy="4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C13DF-807A-4F31-BC74-260FEF6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" y="182805"/>
            <a:ext cx="3457106" cy="649239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217A1-08AC-4AE3-8E33-8AA435EA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00" y="182804"/>
            <a:ext cx="3476096" cy="64923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EE640-861B-483C-99DC-B751348B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24" y="182804"/>
            <a:ext cx="3729672" cy="6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6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53F93-9566-4189-86FD-273A5B8DB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2866518"/>
            <a:ext cx="2870946" cy="1124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1511-6FA9-45DC-99ED-D06799C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93" y="204336"/>
            <a:ext cx="3581900" cy="644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D5334-0480-45C9-B768-191ED4BB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28" y="204336"/>
            <a:ext cx="41491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82231-3939-40ED-BEEB-D43B7C32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90987" y="1776412"/>
            <a:ext cx="4010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0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A0FE2-4641-4C1E-8088-9BFE30834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11" y="2972091"/>
            <a:ext cx="4307994" cy="913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91E86-78F0-43C2-8AA1-74A0203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2" y="410655"/>
            <a:ext cx="3195895" cy="60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3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631C8-3CEC-4063-BB6B-815F4F1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247" y="159675"/>
            <a:ext cx="8439506" cy="326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B220A-369C-426A-8B77-F7192EE40D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9930" y="3592837"/>
            <a:ext cx="315214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456D77-FE62-45FE-AD2F-2291C5FA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925" y="404810"/>
            <a:ext cx="34861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AFF62-17CA-43C5-8D1B-354EDC7B1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4090" y="1749103"/>
            <a:ext cx="8123820" cy="4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5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B3C4A-E56D-4D22-97BA-B97CA3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КОД НАЧИСЛЕНИЯ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3298106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65864-8348-4707-B838-58AE855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A54249-D34D-4CD6-BD4E-0BF67F3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4" y="2555235"/>
            <a:ext cx="9348572" cy="1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0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3AD9-1974-4286-B3FB-CBBDCEFD2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421" y="626882"/>
            <a:ext cx="6319157" cy="56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AB9BDD-2CE2-47F1-8189-5CDC8E55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608" y="773819"/>
            <a:ext cx="9392783" cy="5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0D65B-9849-4659-B254-5C9006537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6041" y="1632922"/>
            <a:ext cx="9859917" cy="1675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E4AF4-C23A-4119-8110-0B7E4E7504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568" y="3806890"/>
            <a:ext cx="11148864" cy="1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D43D5-3207-47DD-AE11-5DF3F120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47470"/>
            <a:ext cx="7925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F019C-CE7A-4CA4-96B2-1F1D0D2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047417"/>
            <a:ext cx="7897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8689</TotalTime>
  <Words>40040</Words>
  <Application>Microsoft Office PowerPoint</Application>
  <PresentationFormat>Широкоэкранный</PresentationFormat>
  <Paragraphs>5275</Paragraphs>
  <Slides>616</Slides>
  <Notes>84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616</vt:i4>
      </vt:variant>
    </vt:vector>
  </HeadingPairs>
  <TitlesOfParts>
    <vt:vector size="621" baseType="lpstr">
      <vt:lpstr>Arial</vt:lpstr>
      <vt:lpstr>Calibri</vt:lpstr>
      <vt:lpstr>Calibri Light</vt:lpstr>
      <vt:lpstr>Times New Roman</vt:lpstr>
      <vt:lpstr>Тема Office</vt:lpstr>
      <vt:lpstr>Полные решения билетов</vt:lpstr>
      <vt:lpstr>База</vt:lpstr>
      <vt:lpstr>Включить разделение итогов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ПЕРЕСЧЕТ СУММ</vt:lpstr>
      <vt:lpstr>ПЕРЕСЧЕТ СУММ</vt:lpstr>
      <vt:lpstr>ПЕРЕСЧЕТ СУММ</vt:lpstr>
      <vt:lpstr>В приходной и расходной</vt:lpstr>
      <vt:lpstr>В регистре запрет незаполненных значений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КОНСОЛИ ЗАПРОСОВ МОЖНО СДЕЛАТЬ: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1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приходная</vt:lpstr>
      <vt:lpstr>Обработка проведения расходная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 (Совместительство не допускается)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2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проведения приходной</vt:lpstr>
      <vt:lpstr>Обработка проведения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Презентация PowerPoint</vt:lpstr>
      <vt:lpstr>Презентация PowerPoint</vt:lpstr>
      <vt:lpstr>Презентация PowerPoint</vt:lpstr>
      <vt:lpstr>КОД ЗАТРАТЫ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КОД ЗАРПЛАТА К ВЫПЛАТЕ</vt:lpstr>
      <vt:lpstr>Презентация PowerPoint</vt:lpstr>
      <vt:lpstr>КОД ФОРМЫ ДОКУМЕНТА ЗарплатаКВыплате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МОДУЛЯ СЕРВЕР</vt:lpstr>
      <vt:lpstr>Презентация PowerPoint</vt:lpstr>
      <vt:lpstr>КОД МОДУЛЯ ПРИЛОЖЕНИЯ</vt:lpstr>
      <vt:lpstr>Презентация PowerPoint</vt:lpstr>
      <vt:lpstr>Билет 3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ДОКУМЕНТА НАЗНАЧЕНИЕ УЧЕТНОЙ ПОЛИТИКИ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Убрали количество в регистре бухгалтерии и количественный признак учета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Презентация PowerPoint</vt:lpstr>
      <vt:lpstr>Презентация PowerPoint</vt:lpstr>
      <vt:lpstr>КОД ФОРМЫ КОРРЕКТИРОВКИ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Добавить номер строки в запрос расходной </vt:lpstr>
      <vt:lpstr>Билет 4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СУММ ДОКУМЕТА КУПЛИ-ПРОДАЖА:</vt:lpstr>
      <vt:lpstr>Презентация PowerPoint</vt:lpstr>
      <vt:lpstr>КОД КУПЛИ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Билет 5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В ПРИХОДНОЙ И РАСХОДНОЙ: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</vt:lpstr>
      <vt:lpstr>КОД ФОРМЫ ЗАДАЧИ</vt:lpstr>
      <vt:lpstr>Билет 6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УБРАТЬ ПОДРАЗДЕЛЕНИЯ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ПОЛУЧЕНИЕ ОПЛАТ ОТ ПАССАЖИРОВ</vt:lpstr>
      <vt:lpstr>КОД НАБОРА ЗАПИСЕЙ РЕГИСТРА ОПЛАТА ПАССАЖИРОВ</vt:lpstr>
      <vt:lpstr>Презентация PowerPoint</vt:lpstr>
      <vt:lpstr>Презентация PowerPoint</vt:lpstr>
      <vt:lpstr>Презентация PowerPoint</vt:lpstr>
      <vt:lpstr>КОД НАЧИСЛЕНИЯ ЗАРПЛАТЫ</vt:lpstr>
      <vt:lpstr>Отчет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Билет 7</vt:lpstr>
      <vt:lpstr>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ПРИХОДНОЙ</vt:lpstr>
      <vt:lpstr>КОД РАСХОДНОЙ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РАСХОДНОЙ</vt:lpstr>
      <vt:lpstr>КОД ПРИХОДА ДЕНЕГ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ТАБЕЛЯ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НАЧИСЛЕНИЯ</vt:lpstr>
      <vt:lpstr>Отчет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УФ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КОД ФОРМЫ ПОДБОРА</vt:lpstr>
      <vt:lpstr>КОД ФОРМЫ РАСХОДНОЙ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Решения БУ</dc:title>
  <dc:creator>knyazke@gmail.com</dc:creator>
  <cp:lastModifiedBy>knyazke@gmail.com</cp:lastModifiedBy>
  <cp:revision>2070</cp:revision>
  <dcterms:created xsi:type="dcterms:W3CDTF">2024-08-18T10:08:46Z</dcterms:created>
  <dcterms:modified xsi:type="dcterms:W3CDTF">2024-11-01T19:28:29Z</dcterms:modified>
</cp:coreProperties>
</file>